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20"/>
  </p:notesMasterIdLst>
  <p:handoutMasterIdLst>
    <p:handoutMasterId r:id="rId21"/>
  </p:handoutMasterIdLst>
  <p:sldIdLst>
    <p:sldId id="256" r:id="rId3"/>
    <p:sldId id="270" r:id="rId4"/>
    <p:sldId id="274" r:id="rId5"/>
    <p:sldId id="266" r:id="rId6"/>
    <p:sldId id="275" r:id="rId7"/>
    <p:sldId id="283" r:id="rId8"/>
    <p:sldId id="276" r:id="rId9"/>
    <p:sldId id="277" r:id="rId10"/>
    <p:sldId id="278" r:id="rId11"/>
    <p:sldId id="267" r:id="rId12"/>
    <p:sldId id="268" r:id="rId13"/>
    <p:sldId id="271" r:id="rId14"/>
    <p:sldId id="269" r:id="rId15"/>
    <p:sldId id="280" r:id="rId16"/>
    <p:sldId id="281" r:id="rId17"/>
    <p:sldId id="273" r:id="rId18"/>
    <p:sldId id="282" r:id="rId1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U u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7" autoAdjust="0"/>
    <p:restoredTop sz="90116" autoAdjust="0"/>
  </p:normalViewPr>
  <p:slideViewPr>
    <p:cSldViewPr snapToGrid="0" snapToObjects="1">
      <p:cViewPr varScale="1">
        <p:scale>
          <a:sx n="108" d="100"/>
          <a:sy n="108" d="100"/>
        </p:scale>
        <p:origin x="1740"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1.xml"/><Relationship Id="rId7" Type="http://schemas.openxmlformats.org/officeDocument/2006/relationships/slide" Target="slides/slide15.xml"/><Relationship Id="rId2" Type="http://schemas.openxmlformats.org/officeDocument/2006/relationships/slide" Target="slides/slide10.xml"/><Relationship Id="rId1" Type="http://schemas.openxmlformats.org/officeDocument/2006/relationships/slide" Target="slides/slide1.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33118C-5D87-4E22-B36E-ADBCC09E175F}" type="doc">
      <dgm:prSet loTypeId="urn:microsoft.com/office/officeart/2005/8/layout/chevron2" loCatId="process" qsTypeId="urn:microsoft.com/office/officeart/2005/8/quickstyle/simple1" qsCatId="simple" csTypeId="urn:microsoft.com/office/officeart/2005/8/colors/accent3_1" csCatId="accent3" phldr="1"/>
      <dgm:spPr/>
      <dgm:t>
        <a:bodyPr/>
        <a:lstStyle/>
        <a:p>
          <a:endParaRPr lang="en-US"/>
        </a:p>
      </dgm:t>
    </dgm:pt>
    <dgm:pt modelId="{F4EFEB9C-50FA-4165-B942-327008F46784}">
      <dgm:prSet phldrT="[Text]"/>
      <dgm:spPr/>
      <dgm:t>
        <a:bodyPr/>
        <a:lstStyle/>
        <a:p>
          <a:r>
            <a:rPr lang="en-US" dirty="0" smtClean="0"/>
            <a:t>First Job</a:t>
          </a:r>
          <a:endParaRPr lang="en-US" dirty="0"/>
        </a:p>
      </dgm:t>
    </dgm:pt>
    <dgm:pt modelId="{3A56C06A-A32C-42E5-B368-5AD9068F6DB9}" type="parTrans" cxnId="{1E0716E3-E378-41CA-A5E1-39E4E7F808D9}">
      <dgm:prSet/>
      <dgm:spPr/>
      <dgm:t>
        <a:bodyPr/>
        <a:lstStyle/>
        <a:p>
          <a:endParaRPr lang="en-US"/>
        </a:p>
      </dgm:t>
    </dgm:pt>
    <dgm:pt modelId="{16B3AC82-B552-4284-B4BA-101B13B48D26}" type="sibTrans" cxnId="{1E0716E3-E378-41CA-A5E1-39E4E7F808D9}">
      <dgm:prSet/>
      <dgm:spPr/>
      <dgm:t>
        <a:bodyPr/>
        <a:lstStyle/>
        <a:p>
          <a:endParaRPr lang="en-US"/>
        </a:p>
      </dgm:t>
    </dgm:pt>
    <dgm:pt modelId="{CA891E8C-1F5C-4138-9896-49B86FBB2449}">
      <dgm:prSet phldrT="[Text]"/>
      <dgm:spPr/>
      <dgm:t>
        <a:bodyPr/>
        <a:lstStyle/>
        <a:p>
          <a:r>
            <a:rPr lang="en-US" dirty="0" smtClean="0"/>
            <a:t>Hall Director – Residence Life</a:t>
          </a:r>
          <a:endParaRPr lang="en-US" dirty="0"/>
        </a:p>
      </dgm:t>
    </dgm:pt>
    <dgm:pt modelId="{4029C8F3-72A2-49D5-9E51-8C50E0FA0FBF}" type="parTrans" cxnId="{D4E31A9E-6DF8-4D11-9B45-F78B311C94DA}">
      <dgm:prSet/>
      <dgm:spPr/>
      <dgm:t>
        <a:bodyPr/>
        <a:lstStyle/>
        <a:p>
          <a:endParaRPr lang="en-US"/>
        </a:p>
      </dgm:t>
    </dgm:pt>
    <dgm:pt modelId="{62C05D73-12CB-4CC9-AC93-41F0D210FB67}" type="sibTrans" cxnId="{D4E31A9E-6DF8-4D11-9B45-F78B311C94DA}">
      <dgm:prSet/>
      <dgm:spPr/>
      <dgm:t>
        <a:bodyPr/>
        <a:lstStyle/>
        <a:p>
          <a:endParaRPr lang="en-US"/>
        </a:p>
      </dgm:t>
    </dgm:pt>
    <dgm:pt modelId="{2CE05E51-9623-46F6-B594-94290E0B0283}">
      <dgm:prSet phldrT="[Text]"/>
      <dgm:spPr/>
      <dgm:t>
        <a:bodyPr/>
        <a:lstStyle/>
        <a:p>
          <a:r>
            <a:rPr lang="en-US" dirty="0" smtClean="0"/>
            <a:t>Ohio Dominican University</a:t>
          </a:r>
          <a:endParaRPr lang="en-US" dirty="0"/>
        </a:p>
      </dgm:t>
    </dgm:pt>
    <dgm:pt modelId="{56211515-41E1-4228-A9D7-848D61A9CC83}" type="parTrans" cxnId="{55989131-4128-4947-B672-C73E37E087EF}">
      <dgm:prSet/>
      <dgm:spPr/>
      <dgm:t>
        <a:bodyPr/>
        <a:lstStyle/>
        <a:p>
          <a:endParaRPr lang="en-US"/>
        </a:p>
      </dgm:t>
    </dgm:pt>
    <dgm:pt modelId="{16C9F973-AFB8-4D92-8CE0-49C026B13951}" type="sibTrans" cxnId="{55989131-4128-4947-B672-C73E37E087EF}">
      <dgm:prSet/>
      <dgm:spPr/>
      <dgm:t>
        <a:bodyPr/>
        <a:lstStyle/>
        <a:p>
          <a:endParaRPr lang="en-US"/>
        </a:p>
      </dgm:t>
    </dgm:pt>
    <dgm:pt modelId="{D85B5BDF-CD97-4FE9-80B0-43E8C13BE643}">
      <dgm:prSet phldrT="[Text]"/>
      <dgm:spPr/>
      <dgm:t>
        <a:bodyPr/>
        <a:lstStyle/>
        <a:p>
          <a:r>
            <a:rPr lang="en-US" dirty="0" smtClean="0"/>
            <a:t>Second Job</a:t>
          </a:r>
          <a:endParaRPr lang="en-US" dirty="0"/>
        </a:p>
      </dgm:t>
    </dgm:pt>
    <dgm:pt modelId="{73000595-32AA-4444-9BA5-E9A12D211C37}" type="parTrans" cxnId="{0DF07FEA-F945-4CEF-8BF9-46AAC937C04D}">
      <dgm:prSet/>
      <dgm:spPr/>
      <dgm:t>
        <a:bodyPr/>
        <a:lstStyle/>
        <a:p>
          <a:endParaRPr lang="en-US"/>
        </a:p>
      </dgm:t>
    </dgm:pt>
    <dgm:pt modelId="{0D5494CE-D3EF-4214-A263-C25C8EFB1795}" type="sibTrans" cxnId="{0DF07FEA-F945-4CEF-8BF9-46AAC937C04D}">
      <dgm:prSet/>
      <dgm:spPr/>
      <dgm:t>
        <a:bodyPr/>
        <a:lstStyle/>
        <a:p>
          <a:endParaRPr lang="en-US"/>
        </a:p>
      </dgm:t>
    </dgm:pt>
    <dgm:pt modelId="{9C2005D8-D715-4ABE-9EBF-A88E4BCBD14D}">
      <dgm:prSet phldrT="[Text]"/>
      <dgm:spPr/>
      <dgm:t>
        <a:bodyPr/>
        <a:lstStyle/>
        <a:p>
          <a:r>
            <a:rPr lang="en-US" dirty="0" smtClean="0"/>
            <a:t>Academic Advisor – College of Arts and Sciences and School of Communication</a:t>
          </a:r>
          <a:endParaRPr lang="en-US" dirty="0"/>
        </a:p>
      </dgm:t>
    </dgm:pt>
    <dgm:pt modelId="{3D82788F-30F0-405D-94F9-DEC6F67252AF}" type="parTrans" cxnId="{2AF1ED6D-A00E-40F8-A90A-39039C7EC3D4}">
      <dgm:prSet/>
      <dgm:spPr/>
      <dgm:t>
        <a:bodyPr/>
        <a:lstStyle/>
        <a:p>
          <a:endParaRPr lang="en-US"/>
        </a:p>
      </dgm:t>
    </dgm:pt>
    <dgm:pt modelId="{16C3420F-35FD-4C83-82ED-AFB4D7233F1D}" type="sibTrans" cxnId="{2AF1ED6D-A00E-40F8-A90A-39039C7EC3D4}">
      <dgm:prSet/>
      <dgm:spPr/>
      <dgm:t>
        <a:bodyPr/>
        <a:lstStyle/>
        <a:p>
          <a:endParaRPr lang="en-US"/>
        </a:p>
      </dgm:t>
    </dgm:pt>
    <dgm:pt modelId="{3443E6DE-9227-4FB6-B469-635D63342669}">
      <dgm:prSet phldrT="[Text]"/>
      <dgm:spPr/>
      <dgm:t>
        <a:bodyPr/>
        <a:lstStyle/>
        <a:p>
          <a:r>
            <a:rPr lang="en-US" dirty="0" smtClean="0"/>
            <a:t>Ohio State University</a:t>
          </a:r>
          <a:endParaRPr lang="en-US" dirty="0"/>
        </a:p>
      </dgm:t>
    </dgm:pt>
    <dgm:pt modelId="{6BD5C166-EF17-4A8B-BD04-A6C7DA959DB2}" type="parTrans" cxnId="{76A22233-CFD7-48B3-B09C-11928B53C23C}">
      <dgm:prSet/>
      <dgm:spPr/>
      <dgm:t>
        <a:bodyPr/>
        <a:lstStyle/>
        <a:p>
          <a:endParaRPr lang="en-US"/>
        </a:p>
      </dgm:t>
    </dgm:pt>
    <dgm:pt modelId="{6E5741A6-FA91-4779-912A-56A77678988D}" type="sibTrans" cxnId="{76A22233-CFD7-48B3-B09C-11928B53C23C}">
      <dgm:prSet/>
      <dgm:spPr/>
      <dgm:t>
        <a:bodyPr/>
        <a:lstStyle/>
        <a:p>
          <a:endParaRPr lang="en-US"/>
        </a:p>
      </dgm:t>
    </dgm:pt>
    <dgm:pt modelId="{515DEEAB-F1E7-4901-96BC-0F9EF88DEC84}">
      <dgm:prSet phldrT="[Text]"/>
      <dgm:spPr/>
      <dgm:t>
        <a:bodyPr/>
        <a:lstStyle/>
        <a:p>
          <a:r>
            <a:rPr lang="en-US" dirty="0" smtClean="0"/>
            <a:t>Third Job</a:t>
          </a:r>
          <a:endParaRPr lang="en-US" dirty="0"/>
        </a:p>
      </dgm:t>
    </dgm:pt>
    <dgm:pt modelId="{7A61DA5F-BBEB-4912-AC5D-E581C46BECEC}" type="parTrans" cxnId="{4E4BC074-0A96-4B91-A985-2897160C296D}">
      <dgm:prSet/>
      <dgm:spPr/>
      <dgm:t>
        <a:bodyPr/>
        <a:lstStyle/>
        <a:p>
          <a:endParaRPr lang="en-US"/>
        </a:p>
      </dgm:t>
    </dgm:pt>
    <dgm:pt modelId="{8091EB8A-049E-4FED-B023-9E45606D369F}" type="sibTrans" cxnId="{4E4BC074-0A96-4B91-A985-2897160C296D}">
      <dgm:prSet/>
      <dgm:spPr/>
      <dgm:t>
        <a:bodyPr/>
        <a:lstStyle/>
        <a:p>
          <a:endParaRPr lang="en-US"/>
        </a:p>
      </dgm:t>
    </dgm:pt>
    <dgm:pt modelId="{2DCA7E88-6D21-4665-BC32-2E01010B8274}">
      <dgm:prSet phldrT="[Text]"/>
      <dgm:spPr/>
      <dgm:t>
        <a:bodyPr/>
        <a:lstStyle/>
        <a:p>
          <a:r>
            <a:rPr lang="en-US" dirty="0" smtClean="0"/>
            <a:t>Program Coordinator – University Registrar</a:t>
          </a:r>
          <a:endParaRPr lang="en-US" dirty="0"/>
        </a:p>
      </dgm:t>
    </dgm:pt>
    <dgm:pt modelId="{5920EEAC-A886-440E-B91A-2F62E6134A02}" type="parTrans" cxnId="{FB3C9FB1-9643-41E6-9618-B1C8EB4CD46F}">
      <dgm:prSet/>
      <dgm:spPr/>
      <dgm:t>
        <a:bodyPr/>
        <a:lstStyle/>
        <a:p>
          <a:endParaRPr lang="en-US"/>
        </a:p>
      </dgm:t>
    </dgm:pt>
    <dgm:pt modelId="{75BF224F-75BA-461A-8B75-5C71F931CD65}" type="sibTrans" cxnId="{FB3C9FB1-9643-41E6-9618-B1C8EB4CD46F}">
      <dgm:prSet/>
      <dgm:spPr/>
      <dgm:t>
        <a:bodyPr/>
        <a:lstStyle/>
        <a:p>
          <a:endParaRPr lang="en-US"/>
        </a:p>
      </dgm:t>
    </dgm:pt>
    <dgm:pt modelId="{A51A4F61-EF80-42FD-B6EB-CB69AC3FC1EE}">
      <dgm:prSet phldrT="[Text]"/>
      <dgm:spPr/>
      <dgm:t>
        <a:bodyPr/>
        <a:lstStyle/>
        <a:p>
          <a:r>
            <a:rPr lang="en-US" dirty="0" smtClean="0"/>
            <a:t>Ohio State University</a:t>
          </a:r>
          <a:endParaRPr lang="en-US" dirty="0"/>
        </a:p>
      </dgm:t>
    </dgm:pt>
    <dgm:pt modelId="{A52DCABF-6CC8-481A-A8BF-7F43823657A9}" type="parTrans" cxnId="{1BDB99CC-EFFF-4EF9-AEA6-525F6FBAA4DE}">
      <dgm:prSet/>
      <dgm:spPr/>
      <dgm:t>
        <a:bodyPr/>
        <a:lstStyle/>
        <a:p>
          <a:endParaRPr lang="en-US"/>
        </a:p>
      </dgm:t>
    </dgm:pt>
    <dgm:pt modelId="{4D0330B7-10D2-4180-BD00-F2255FF0E6DA}" type="sibTrans" cxnId="{1BDB99CC-EFFF-4EF9-AEA6-525F6FBAA4DE}">
      <dgm:prSet/>
      <dgm:spPr/>
      <dgm:t>
        <a:bodyPr/>
        <a:lstStyle/>
        <a:p>
          <a:endParaRPr lang="en-US"/>
        </a:p>
      </dgm:t>
    </dgm:pt>
    <dgm:pt modelId="{A212325D-4969-42C3-AEDA-231D48421948}">
      <dgm:prSet phldrT="[Text]"/>
      <dgm:spPr/>
      <dgm:t>
        <a:bodyPr/>
        <a:lstStyle/>
        <a:p>
          <a:r>
            <a:rPr lang="en-US" dirty="0" smtClean="0"/>
            <a:t>Undergraduate Student</a:t>
          </a:r>
          <a:endParaRPr lang="en-US" dirty="0"/>
        </a:p>
      </dgm:t>
    </dgm:pt>
    <dgm:pt modelId="{DBDDE385-BE48-4F74-9A6E-A94E5D78A813}" type="parTrans" cxnId="{2DDC4622-5E5D-474C-A490-24C4A395AE52}">
      <dgm:prSet/>
      <dgm:spPr/>
      <dgm:t>
        <a:bodyPr/>
        <a:lstStyle/>
        <a:p>
          <a:endParaRPr lang="en-US"/>
        </a:p>
      </dgm:t>
    </dgm:pt>
    <dgm:pt modelId="{B9E68345-3221-439B-BFB9-210C01139A3F}" type="sibTrans" cxnId="{2DDC4622-5E5D-474C-A490-24C4A395AE52}">
      <dgm:prSet/>
      <dgm:spPr/>
      <dgm:t>
        <a:bodyPr/>
        <a:lstStyle/>
        <a:p>
          <a:endParaRPr lang="en-US"/>
        </a:p>
      </dgm:t>
    </dgm:pt>
    <dgm:pt modelId="{157FB36F-1361-4D8D-9B81-4827A9AEC9DF}">
      <dgm:prSet phldrT="[Text]"/>
      <dgm:spPr/>
      <dgm:t>
        <a:bodyPr/>
        <a:lstStyle/>
        <a:p>
          <a:r>
            <a:rPr lang="en-US" dirty="0" smtClean="0"/>
            <a:t>Graduate Student</a:t>
          </a:r>
          <a:endParaRPr lang="en-US" dirty="0"/>
        </a:p>
      </dgm:t>
    </dgm:pt>
    <dgm:pt modelId="{ABC5CAB6-2739-4098-A695-AFAAAEE727E8}" type="parTrans" cxnId="{BE815987-FDD0-4260-A2A1-DB0BBB3B2BA5}">
      <dgm:prSet/>
      <dgm:spPr/>
      <dgm:t>
        <a:bodyPr/>
        <a:lstStyle/>
        <a:p>
          <a:endParaRPr lang="en-US"/>
        </a:p>
      </dgm:t>
    </dgm:pt>
    <dgm:pt modelId="{C82A3002-F340-47B0-8DD3-660A5DC59830}" type="sibTrans" cxnId="{BE815987-FDD0-4260-A2A1-DB0BBB3B2BA5}">
      <dgm:prSet/>
      <dgm:spPr/>
      <dgm:t>
        <a:bodyPr/>
        <a:lstStyle/>
        <a:p>
          <a:endParaRPr lang="en-US"/>
        </a:p>
      </dgm:t>
    </dgm:pt>
    <dgm:pt modelId="{0AFAAF9D-B8CB-4416-A610-B7C5C14E3234}">
      <dgm:prSet phldrT="[Text]"/>
      <dgm:spPr/>
      <dgm:t>
        <a:bodyPr/>
        <a:lstStyle/>
        <a:p>
          <a:r>
            <a:rPr lang="en-US" dirty="0" smtClean="0"/>
            <a:t>Resident Assistant, Assistant Hall Director, Neighborhood Coordinator</a:t>
          </a:r>
          <a:endParaRPr lang="en-US" dirty="0"/>
        </a:p>
      </dgm:t>
    </dgm:pt>
    <dgm:pt modelId="{14B0F5CF-C866-4543-A7DA-DA00F455AFF6}" type="parTrans" cxnId="{955613F2-E51C-43E2-AEB3-3BCE79DAF716}">
      <dgm:prSet/>
      <dgm:spPr/>
      <dgm:t>
        <a:bodyPr/>
        <a:lstStyle/>
        <a:p>
          <a:endParaRPr lang="en-US"/>
        </a:p>
      </dgm:t>
    </dgm:pt>
    <dgm:pt modelId="{36577AD4-D5D5-4CE8-A105-DC8CB262618B}" type="sibTrans" cxnId="{955613F2-E51C-43E2-AEB3-3BCE79DAF716}">
      <dgm:prSet/>
      <dgm:spPr/>
      <dgm:t>
        <a:bodyPr/>
        <a:lstStyle/>
        <a:p>
          <a:endParaRPr lang="en-US"/>
        </a:p>
      </dgm:t>
    </dgm:pt>
    <dgm:pt modelId="{5DA617B4-7290-4D4A-9268-F1B81357CDB0}">
      <dgm:prSet phldrT="[Text]"/>
      <dgm:spPr/>
      <dgm:t>
        <a:bodyPr/>
        <a:lstStyle/>
        <a:p>
          <a:r>
            <a:rPr lang="en-US" dirty="0" smtClean="0"/>
            <a:t>Hope College</a:t>
          </a:r>
          <a:endParaRPr lang="en-US" dirty="0"/>
        </a:p>
      </dgm:t>
    </dgm:pt>
    <dgm:pt modelId="{C13BE621-DA74-43BD-8738-72061C16B046}" type="parTrans" cxnId="{EAFEDE0C-169D-414E-BCD9-7D48388EBD3F}">
      <dgm:prSet/>
      <dgm:spPr/>
      <dgm:t>
        <a:bodyPr/>
        <a:lstStyle/>
        <a:p>
          <a:endParaRPr lang="en-US"/>
        </a:p>
      </dgm:t>
    </dgm:pt>
    <dgm:pt modelId="{CA708C86-5F79-4835-BF30-17AA681B5174}" type="sibTrans" cxnId="{EAFEDE0C-169D-414E-BCD9-7D48388EBD3F}">
      <dgm:prSet/>
      <dgm:spPr/>
      <dgm:t>
        <a:bodyPr/>
        <a:lstStyle/>
        <a:p>
          <a:endParaRPr lang="en-US"/>
        </a:p>
      </dgm:t>
    </dgm:pt>
    <dgm:pt modelId="{9A45CAB7-219E-4BFF-9597-0474C92E534D}">
      <dgm:prSet phldrT="[Text]"/>
      <dgm:spPr/>
      <dgm:t>
        <a:bodyPr/>
        <a:lstStyle/>
        <a:p>
          <a:r>
            <a:rPr lang="en-US" dirty="0" smtClean="0"/>
            <a:t>Hall Director, Graduate First Year Advisor</a:t>
          </a:r>
          <a:endParaRPr lang="en-US" dirty="0"/>
        </a:p>
      </dgm:t>
    </dgm:pt>
    <dgm:pt modelId="{C7B787C6-055E-4EDC-8DE4-9683CD62F9F9}" type="parTrans" cxnId="{CDC53253-7755-4D06-8D8A-CB9A37067D22}">
      <dgm:prSet/>
      <dgm:spPr/>
      <dgm:t>
        <a:bodyPr/>
        <a:lstStyle/>
        <a:p>
          <a:endParaRPr lang="en-US"/>
        </a:p>
      </dgm:t>
    </dgm:pt>
    <dgm:pt modelId="{8C45B41C-5FC3-4184-8DCD-4F42F5226A9A}" type="sibTrans" cxnId="{CDC53253-7755-4D06-8D8A-CB9A37067D22}">
      <dgm:prSet/>
      <dgm:spPr/>
      <dgm:t>
        <a:bodyPr/>
        <a:lstStyle/>
        <a:p>
          <a:endParaRPr lang="en-US"/>
        </a:p>
      </dgm:t>
    </dgm:pt>
    <dgm:pt modelId="{ADA75F6F-DF72-48B4-8678-531B76E7A7B4}">
      <dgm:prSet phldrT="[Text]"/>
      <dgm:spPr/>
      <dgm:t>
        <a:bodyPr/>
        <a:lstStyle/>
        <a:p>
          <a:r>
            <a:rPr lang="en-US" dirty="0" smtClean="0"/>
            <a:t>Miami University</a:t>
          </a:r>
          <a:endParaRPr lang="en-US" dirty="0"/>
        </a:p>
      </dgm:t>
    </dgm:pt>
    <dgm:pt modelId="{24E19924-8EC4-4BDC-896C-E0DD0DD42E9C}" type="parTrans" cxnId="{58F9F34F-3863-4BE0-8C7D-9142907DA8A1}">
      <dgm:prSet/>
      <dgm:spPr/>
      <dgm:t>
        <a:bodyPr/>
        <a:lstStyle/>
        <a:p>
          <a:endParaRPr lang="en-US"/>
        </a:p>
      </dgm:t>
    </dgm:pt>
    <dgm:pt modelId="{903D63F0-4416-48A5-887F-C76E0EABE62D}" type="sibTrans" cxnId="{58F9F34F-3863-4BE0-8C7D-9142907DA8A1}">
      <dgm:prSet/>
      <dgm:spPr/>
      <dgm:t>
        <a:bodyPr/>
        <a:lstStyle/>
        <a:p>
          <a:endParaRPr lang="en-US"/>
        </a:p>
      </dgm:t>
    </dgm:pt>
    <dgm:pt modelId="{53A7662E-C07C-4F0B-A75E-FF239D34A112}" type="pres">
      <dgm:prSet presAssocID="{0233118C-5D87-4E22-B36E-ADBCC09E175F}" presName="linearFlow" presStyleCnt="0">
        <dgm:presLayoutVars>
          <dgm:dir/>
          <dgm:animLvl val="lvl"/>
          <dgm:resizeHandles val="exact"/>
        </dgm:presLayoutVars>
      </dgm:prSet>
      <dgm:spPr/>
      <dgm:t>
        <a:bodyPr/>
        <a:lstStyle/>
        <a:p>
          <a:endParaRPr lang="en-US"/>
        </a:p>
      </dgm:t>
    </dgm:pt>
    <dgm:pt modelId="{DB76CD0B-6AB7-4D95-80F0-60539DD972AC}" type="pres">
      <dgm:prSet presAssocID="{A212325D-4969-42C3-AEDA-231D48421948}" presName="composite" presStyleCnt="0"/>
      <dgm:spPr/>
    </dgm:pt>
    <dgm:pt modelId="{E0366E53-6D7A-4556-A881-AED81B739802}" type="pres">
      <dgm:prSet presAssocID="{A212325D-4969-42C3-AEDA-231D48421948}" presName="parentText" presStyleLbl="alignNode1" presStyleIdx="0" presStyleCnt="5">
        <dgm:presLayoutVars>
          <dgm:chMax val="1"/>
          <dgm:bulletEnabled val="1"/>
        </dgm:presLayoutVars>
      </dgm:prSet>
      <dgm:spPr/>
      <dgm:t>
        <a:bodyPr/>
        <a:lstStyle/>
        <a:p>
          <a:endParaRPr lang="en-US"/>
        </a:p>
      </dgm:t>
    </dgm:pt>
    <dgm:pt modelId="{CFB0C972-C892-4AC8-ADF4-98D9F7FCF5A3}" type="pres">
      <dgm:prSet presAssocID="{A212325D-4969-42C3-AEDA-231D48421948}" presName="descendantText" presStyleLbl="alignAcc1" presStyleIdx="0" presStyleCnt="5">
        <dgm:presLayoutVars>
          <dgm:bulletEnabled val="1"/>
        </dgm:presLayoutVars>
      </dgm:prSet>
      <dgm:spPr/>
      <dgm:t>
        <a:bodyPr/>
        <a:lstStyle/>
        <a:p>
          <a:endParaRPr lang="en-US"/>
        </a:p>
      </dgm:t>
    </dgm:pt>
    <dgm:pt modelId="{C7697346-ECE8-4361-9CC0-27CA10D59A1F}" type="pres">
      <dgm:prSet presAssocID="{B9E68345-3221-439B-BFB9-210C01139A3F}" presName="sp" presStyleCnt="0"/>
      <dgm:spPr/>
    </dgm:pt>
    <dgm:pt modelId="{56DF49B6-DE19-4570-8305-950A9CE79FFA}" type="pres">
      <dgm:prSet presAssocID="{157FB36F-1361-4D8D-9B81-4827A9AEC9DF}" presName="composite" presStyleCnt="0"/>
      <dgm:spPr/>
    </dgm:pt>
    <dgm:pt modelId="{649BF606-3DEA-4E52-8921-6903C65C95B0}" type="pres">
      <dgm:prSet presAssocID="{157FB36F-1361-4D8D-9B81-4827A9AEC9DF}" presName="parentText" presStyleLbl="alignNode1" presStyleIdx="1" presStyleCnt="5">
        <dgm:presLayoutVars>
          <dgm:chMax val="1"/>
          <dgm:bulletEnabled val="1"/>
        </dgm:presLayoutVars>
      </dgm:prSet>
      <dgm:spPr/>
      <dgm:t>
        <a:bodyPr/>
        <a:lstStyle/>
        <a:p>
          <a:endParaRPr lang="en-US"/>
        </a:p>
      </dgm:t>
    </dgm:pt>
    <dgm:pt modelId="{A7FFDF04-F250-4C61-8E92-BB5C3D9B5305}" type="pres">
      <dgm:prSet presAssocID="{157FB36F-1361-4D8D-9B81-4827A9AEC9DF}" presName="descendantText" presStyleLbl="alignAcc1" presStyleIdx="1" presStyleCnt="5">
        <dgm:presLayoutVars>
          <dgm:bulletEnabled val="1"/>
        </dgm:presLayoutVars>
      </dgm:prSet>
      <dgm:spPr/>
      <dgm:t>
        <a:bodyPr/>
        <a:lstStyle/>
        <a:p>
          <a:endParaRPr lang="en-US"/>
        </a:p>
      </dgm:t>
    </dgm:pt>
    <dgm:pt modelId="{57AC1CA1-179E-41E2-8961-61841F677F2D}" type="pres">
      <dgm:prSet presAssocID="{C82A3002-F340-47B0-8DD3-660A5DC59830}" presName="sp" presStyleCnt="0"/>
      <dgm:spPr/>
    </dgm:pt>
    <dgm:pt modelId="{2859DE74-B80B-4C4F-BC06-B4FB2488DE57}" type="pres">
      <dgm:prSet presAssocID="{F4EFEB9C-50FA-4165-B942-327008F46784}" presName="composite" presStyleCnt="0"/>
      <dgm:spPr/>
    </dgm:pt>
    <dgm:pt modelId="{E3D732B2-0467-4404-8E83-472082EFB0B2}" type="pres">
      <dgm:prSet presAssocID="{F4EFEB9C-50FA-4165-B942-327008F46784}" presName="parentText" presStyleLbl="alignNode1" presStyleIdx="2" presStyleCnt="5">
        <dgm:presLayoutVars>
          <dgm:chMax val="1"/>
          <dgm:bulletEnabled val="1"/>
        </dgm:presLayoutVars>
      </dgm:prSet>
      <dgm:spPr/>
      <dgm:t>
        <a:bodyPr/>
        <a:lstStyle/>
        <a:p>
          <a:endParaRPr lang="en-US"/>
        </a:p>
      </dgm:t>
    </dgm:pt>
    <dgm:pt modelId="{C3126298-9DA3-4713-8B74-5E4330353AFE}" type="pres">
      <dgm:prSet presAssocID="{F4EFEB9C-50FA-4165-B942-327008F46784}" presName="descendantText" presStyleLbl="alignAcc1" presStyleIdx="2" presStyleCnt="5">
        <dgm:presLayoutVars>
          <dgm:bulletEnabled val="1"/>
        </dgm:presLayoutVars>
      </dgm:prSet>
      <dgm:spPr/>
      <dgm:t>
        <a:bodyPr/>
        <a:lstStyle/>
        <a:p>
          <a:endParaRPr lang="en-US"/>
        </a:p>
      </dgm:t>
    </dgm:pt>
    <dgm:pt modelId="{3078CD84-4215-4048-85D0-57EEAFB5C8D5}" type="pres">
      <dgm:prSet presAssocID="{16B3AC82-B552-4284-B4BA-101B13B48D26}" presName="sp" presStyleCnt="0"/>
      <dgm:spPr/>
    </dgm:pt>
    <dgm:pt modelId="{9542D4B1-C5D9-491F-8B4C-8F37127804E1}" type="pres">
      <dgm:prSet presAssocID="{D85B5BDF-CD97-4FE9-80B0-43E8C13BE643}" presName="composite" presStyleCnt="0"/>
      <dgm:spPr/>
    </dgm:pt>
    <dgm:pt modelId="{111FB7CC-C3EA-4B1A-BF5A-92FB29D45533}" type="pres">
      <dgm:prSet presAssocID="{D85B5BDF-CD97-4FE9-80B0-43E8C13BE643}" presName="parentText" presStyleLbl="alignNode1" presStyleIdx="3" presStyleCnt="5">
        <dgm:presLayoutVars>
          <dgm:chMax val="1"/>
          <dgm:bulletEnabled val="1"/>
        </dgm:presLayoutVars>
      </dgm:prSet>
      <dgm:spPr/>
      <dgm:t>
        <a:bodyPr/>
        <a:lstStyle/>
        <a:p>
          <a:endParaRPr lang="en-US"/>
        </a:p>
      </dgm:t>
    </dgm:pt>
    <dgm:pt modelId="{F67FD283-4360-4480-8DDB-50A11FE78CA7}" type="pres">
      <dgm:prSet presAssocID="{D85B5BDF-CD97-4FE9-80B0-43E8C13BE643}" presName="descendantText" presStyleLbl="alignAcc1" presStyleIdx="3" presStyleCnt="5">
        <dgm:presLayoutVars>
          <dgm:bulletEnabled val="1"/>
        </dgm:presLayoutVars>
      </dgm:prSet>
      <dgm:spPr/>
      <dgm:t>
        <a:bodyPr/>
        <a:lstStyle/>
        <a:p>
          <a:endParaRPr lang="en-US"/>
        </a:p>
      </dgm:t>
    </dgm:pt>
    <dgm:pt modelId="{2760C8A8-AE05-42A0-A657-0A3EA68B40B6}" type="pres">
      <dgm:prSet presAssocID="{0D5494CE-D3EF-4214-A263-C25C8EFB1795}" presName="sp" presStyleCnt="0"/>
      <dgm:spPr/>
    </dgm:pt>
    <dgm:pt modelId="{240631AC-CA93-4072-9D0B-3315140A4039}" type="pres">
      <dgm:prSet presAssocID="{515DEEAB-F1E7-4901-96BC-0F9EF88DEC84}" presName="composite" presStyleCnt="0"/>
      <dgm:spPr/>
    </dgm:pt>
    <dgm:pt modelId="{1CE9F687-D79E-46E7-8954-006A89969F55}" type="pres">
      <dgm:prSet presAssocID="{515DEEAB-F1E7-4901-96BC-0F9EF88DEC84}" presName="parentText" presStyleLbl="alignNode1" presStyleIdx="4" presStyleCnt="5">
        <dgm:presLayoutVars>
          <dgm:chMax val="1"/>
          <dgm:bulletEnabled val="1"/>
        </dgm:presLayoutVars>
      </dgm:prSet>
      <dgm:spPr/>
      <dgm:t>
        <a:bodyPr/>
        <a:lstStyle/>
        <a:p>
          <a:endParaRPr lang="en-US"/>
        </a:p>
      </dgm:t>
    </dgm:pt>
    <dgm:pt modelId="{82A35D90-79E6-419C-ADD4-C9A56BD56FCD}" type="pres">
      <dgm:prSet presAssocID="{515DEEAB-F1E7-4901-96BC-0F9EF88DEC84}" presName="descendantText" presStyleLbl="alignAcc1" presStyleIdx="4" presStyleCnt="5">
        <dgm:presLayoutVars>
          <dgm:bulletEnabled val="1"/>
        </dgm:presLayoutVars>
      </dgm:prSet>
      <dgm:spPr/>
      <dgm:t>
        <a:bodyPr/>
        <a:lstStyle/>
        <a:p>
          <a:endParaRPr lang="en-US"/>
        </a:p>
      </dgm:t>
    </dgm:pt>
  </dgm:ptLst>
  <dgm:cxnLst>
    <dgm:cxn modelId="{B0B78C7F-0634-4894-B5EE-1076E2A6F692}" type="presOf" srcId="{0AFAAF9D-B8CB-4416-A610-B7C5C14E3234}" destId="{CFB0C972-C892-4AC8-ADF4-98D9F7FCF5A3}" srcOrd="0" destOrd="0" presId="urn:microsoft.com/office/officeart/2005/8/layout/chevron2"/>
    <dgm:cxn modelId="{65CA6116-D147-4AFE-947C-7A6EDFEEB8B6}" type="presOf" srcId="{3443E6DE-9227-4FB6-B469-635D63342669}" destId="{F67FD283-4360-4480-8DDB-50A11FE78CA7}" srcOrd="0" destOrd="1" presId="urn:microsoft.com/office/officeart/2005/8/layout/chevron2"/>
    <dgm:cxn modelId="{8C8AC267-CEFA-4811-A964-7524580DB000}" type="presOf" srcId="{ADA75F6F-DF72-48B4-8678-531B76E7A7B4}" destId="{A7FFDF04-F250-4C61-8E92-BB5C3D9B5305}" srcOrd="0" destOrd="1" presId="urn:microsoft.com/office/officeart/2005/8/layout/chevron2"/>
    <dgm:cxn modelId="{CDC53253-7755-4D06-8D8A-CB9A37067D22}" srcId="{157FB36F-1361-4D8D-9B81-4827A9AEC9DF}" destId="{9A45CAB7-219E-4BFF-9597-0474C92E534D}" srcOrd="0" destOrd="0" parTransId="{C7B787C6-055E-4EDC-8DE4-9683CD62F9F9}" sibTransId="{8C45B41C-5FC3-4184-8DCD-4F42F5226A9A}"/>
    <dgm:cxn modelId="{955613F2-E51C-43E2-AEB3-3BCE79DAF716}" srcId="{A212325D-4969-42C3-AEDA-231D48421948}" destId="{0AFAAF9D-B8CB-4416-A610-B7C5C14E3234}" srcOrd="0" destOrd="0" parTransId="{14B0F5CF-C866-4543-A7DA-DA00F455AFF6}" sibTransId="{36577AD4-D5D5-4CE8-A105-DC8CB262618B}"/>
    <dgm:cxn modelId="{9D611D1A-1DE7-46A5-BA68-A23834A23CDA}" type="presOf" srcId="{157FB36F-1361-4D8D-9B81-4827A9AEC9DF}" destId="{649BF606-3DEA-4E52-8921-6903C65C95B0}" srcOrd="0" destOrd="0" presId="urn:microsoft.com/office/officeart/2005/8/layout/chevron2"/>
    <dgm:cxn modelId="{1E0716E3-E378-41CA-A5E1-39E4E7F808D9}" srcId="{0233118C-5D87-4E22-B36E-ADBCC09E175F}" destId="{F4EFEB9C-50FA-4165-B942-327008F46784}" srcOrd="2" destOrd="0" parTransId="{3A56C06A-A32C-42E5-B368-5AD9068F6DB9}" sibTransId="{16B3AC82-B552-4284-B4BA-101B13B48D26}"/>
    <dgm:cxn modelId="{8A9A22B2-2000-4CE3-BF3B-DB2F5DDE7A4A}" type="presOf" srcId="{A212325D-4969-42C3-AEDA-231D48421948}" destId="{E0366E53-6D7A-4556-A881-AED81B739802}" srcOrd="0" destOrd="0" presId="urn:microsoft.com/office/officeart/2005/8/layout/chevron2"/>
    <dgm:cxn modelId="{869E6811-E360-4B27-AF72-FB56AE1A71D8}" type="presOf" srcId="{2CE05E51-9623-46F6-B594-94290E0B0283}" destId="{C3126298-9DA3-4713-8B74-5E4330353AFE}" srcOrd="0" destOrd="1" presId="urn:microsoft.com/office/officeart/2005/8/layout/chevron2"/>
    <dgm:cxn modelId="{55989131-4128-4947-B672-C73E37E087EF}" srcId="{F4EFEB9C-50FA-4165-B942-327008F46784}" destId="{2CE05E51-9623-46F6-B594-94290E0B0283}" srcOrd="1" destOrd="0" parTransId="{56211515-41E1-4228-A9D7-848D61A9CC83}" sibTransId="{16C9F973-AFB8-4D92-8CE0-49C026B13951}"/>
    <dgm:cxn modelId="{FB3C9FB1-9643-41E6-9618-B1C8EB4CD46F}" srcId="{515DEEAB-F1E7-4901-96BC-0F9EF88DEC84}" destId="{2DCA7E88-6D21-4665-BC32-2E01010B8274}" srcOrd="0" destOrd="0" parTransId="{5920EEAC-A886-440E-B91A-2F62E6134A02}" sibTransId="{75BF224F-75BA-461A-8B75-5C71F931CD65}"/>
    <dgm:cxn modelId="{0AF1797D-4798-4ECF-9DA8-09EBA36C74E2}" type="presOf" srcId="{9C2005D8-D715-4ABE-9EBF-A88E4BCBD14D}" destId="{F67FD283-4360-4480-8DDB-50A11FE78CA7}" srcOrd="0" destOrd="0" presId="urn:microsoft.com/office/officeart/2005/8/layout/chevron2"/>
    <dgm:cxn modelId="{BE815987-FDD0-4260-A2A1-DB0BBB3B2BA5}" srcId="{0233118C-5D87-4E22-B36E-ADBCC09E175F}" destId="{157FB36F-1361-4D8D-9B81-4827A9AEC9DF}" srcOrd="1" destOrd="0" parTransId="{ABC5CAB6-2739-4098-A695-AFAAAEE727E8}" sibTransId="{C82A3002-F340-47B0-8DD3-660A5DC59830}"/>
    <dgm:cxn modelId="{EAFEDE0C-169D-414E-BCD9-7D48388EBD3F}" srcId="{A212325D-4969-42C3-AEDA-231D48421948}" destId="{5DA617B4-7290-4D4A-9268-F1B81357CDB0}" srcOrd="1" destOrd="0" parTransId="{C13BE621-DA74-43BD-8738-72061C16B046}" sibTransId="{CA708C86-5F79-4835-BF30-17AA681B5174}"/>
    <dgm:cxn modelId="{A20762B4-C97C-4963-B76C-C4C413068084}" type="presOf" srcId="{CA891E8C-1F5C-4138-9896-49B86FBB2449}" destId="{C3126298-9DA3-4713-8B74-5E4330353AFE}" srcOrd="0" destOrd="0" presId="urn:microsoft.com/office/officeart/2005/8/layout/chevron2"/>
    <dgm:cxn modelId="{76A22233-CFD7-48B3-B09C-11928B53C23C}" srcId="{D85B5BDF-CD97-4FE9-80B0-43E8C13BE643}" destId="{3443E6DE-9227-4FB6-B469-635D63342669}" srcOrd="1" destOrd="0" parTransId="{6BD5C166-EF17-4A8B-BD04-A6C7DA959DB2}" sibTransId="{6E5741A6-FA91-4779-912A-56A77678988D}"/>
    <dgm:cxn modelId="{2AF1ED6D-A00E-40F8-A90A-39039C7EC3D4}" srcId="{D85B5BDF-CD97-4FE9-80B0-43E8C13BE643}" destId="{9C2005D8-D715-4ABE-9EBF-A88E4BCBD14D}" srcOrd="0" destOrd="0" parTransId="{3D82788F-30F0-405D-94F9-DEC6F67252AF}" sibTransId="{16C3420F-35FD-4C83-82ED-AFB4D7233F1D}"/>
    <dgm:cxn modelId="{769E745A-DAC6-414B-BE5D-BE5F93C72DF5}" type="presOf" srcId="{D85B5BDF-CD97-4FE9-80B0-43E8C13BE643}" destId="{111FB7CC-C3EA-4B1A-BF5A-92FB29D45533}" srcOrd="0" destOrd="0" presId="urn:microsoft.com/office/officeart/2005/8/layout/chevron2"/>
    <dgm:cxn modelId="{10122826-E712-43E4-8A5D-539FBCBC4E0D}" type="presOf" srcId="{9A45CAB7-219E-4BFF-9597-0474C92E534D}" destId="{A7FFDF04-F250-4C61-8E92-BB5C3D9B5305}" srcOrd="0" destOrd="0" presId="urn:microsoft.com/office/officeart/2005/8/layout/chevron2"/>
    <dgm:cxn modelId="{58F9F34F-3863-4BE0-8C7D-9142907DA8A1}" srcId="{157FB36F-1361-4D8D-9B81-4827A9AEC9DF}" destId="{ADA75F6F-DF72-48B4-8678-531B76E7A7B4}" srcOrd="1" destOrd="0" parTransId="{24E19924-8EC4-4BDC-896C-E0DD0DD42E9C}" sibTransId="{903D63F0-4416-48A5-887F-C76E0EABE62D}"/>
    <dgm:cxn modelId="{266925C7-584F-42B4-B98C-DE5D48C325D8}" type="presOf" srcId="{F4EFEB9C-50FA-4165-B942-327008F46784}" destId="{E3D732B2-0467-4404-8E83-472082EFB0B2}" srcOrd="0" destOrd="0" presId="urn:microsoft.com/office/officeart/2005/8/layout/chevron2"/>
    <dgm:cxn modelId="{5607C6E7-85E3-4122-B477-7C108B2811BB}" type="presOf" srcId="{A51A4F61-EF80-42FD-B6EB-CB69AC3FC1EE}" destId="{82A35D90-79E6-419C-ADD4-C9A56BD56FCD}" srcOrd="0" destOrd="1" presId="urn:microsoft.com/office/officeart/2005/8/layout/chevron2"/>
    <dgm:cxn modelId="{D4E31A9E-6DF8-4D11-9B45-F78B311C94DA}" srcId="{F4EFEB9C-50FA-4165-B942-327008F46784}" destId="{CA891E8C-1F5C-4138-9896-49B86FBB2449}" srcOrd="0" destOrd="0" parTransId="{4029C8F3-72A2-49D5-9E51-8C50E0FA0FBF}" sibTransId="{62C05D73-12CB-4CC9-AC93-41F0D210FB67}"/>
    <dgm:cxn modelId="{5312DA0D-CBC3-4A11-8331-BCCD1F936F4D}" type="presOf" srcId="{2DCA7E88-6D21-4665-BC32-2E01010B8274}" destId="{82A35D90-79E6-419C-ADD4-C9A56BD56FCD}" srcOrd="0" destOrd="0" presId="urn:microsoft.com/office/officeart/2005/8/layout/chevron2"/>
    <dgm:cxn modelId="{4E4BC074-0A96-4B91-A985-2897160C296D}" srcId="{0233118C-5D87-4E22-B36E-ADBCC09E175F}" destId="{515DEEAB-F1E7-4901-96BC-0F9EF88DEC84}" srcOrd="4" destOrd="0" parTransId="{7A61DA5F-BBEB-4912-AC5D-E581C46BECEC}" sibTransId="{8091EB8A-049E-4FED-B023-9E45606D369F}"/>
    <dgm:cxn modelId="{1BDB99CC-EFFF-4EF9-AEA6-525F6FBAA4DE}" srcId="{515DEEAB-F1E7-4901-96BC-0F9EF88DEC84}" destId="{A51A4F61-EF80-42FD-B6EB-CB69AC3FC1EE}" srcOrd="1" destOrd="0" parTransId="{A52DCABF-6CC8-481A-A8BF-7F43823657A9}" sibTransId="{4D0330B7-10D2-4180-BD00-F2255FF0E6DA}"/>
    <dgm:cxn modelId="{55B210E6-46B0-439C-ABD6-1B4EADE10698}" type="presOf" srcId="{5DA617B4-7290-4D4A-9268-F1B81357CDB0}" destId="{CFB0C972-C892-4AC8-ADF4-98D9F7FCF5A3}" srcOrd="0" destOrd="1" presId="urn:microsoft.com/office/officeart/2005/8/layout/chevron2"/>
    <dgm:cxn modelId="{2DDC4622-5E5D-474C-A490-24C4A395AE52}" srcId="{0233118C-5D87-4E22-B36E-ADBCC09E175F}" destId="{A212325D-4969-42C3-AEDA-231D48421948}" srcOrd="0" destOrd="0" parTransId="{DBDDE385-BE48-4F74-9A6E-A94E5D78A813}" sibTransId="{B9E68345-3221-439B-BFB9-210C01139A3F}"/>
    <dgm:cxn modelId="{0DF07FEA-F945-4CEF-8BF9-46AAC937C04D}" srcId="{0233118C-5D87-4E22-B36E-ADBCC09E175F}" destId="{D85B5BDF-CD97-4FE9-80B0-43E8C13BE643}" srcOrd="3" destOrd="0" parTransId="{73000595-32AA-4444-9BA5-E9A12D211C37}" sibTransId="{0D5494CE-D3EF-4214-A263-C25C8EFB1795}"/>
    <dgm:cxn modelId="{CEA5E42D-9648-44EF-9D5B-34BBDAF7D1C2}" type="presOf" srcId="{0233118C-5D87-4E22-B36E-ADBCC09E175F}" destId="{53A7662E-C07C-4F0B-A75E-FF239D34A112}" srcOrd="0" destOrd="0" presId="urn:microsoft.com/office/officeart/2005/8/layout/chevron2"/>
    <dgm:cxn modelId="{76691ED4-4EC4-4808-95C5-4419B2808FA3}" type="presOf" srcId="{515DEEAB-F1E7-4901-96BC-0F9EF88DEC84}" destId="{1CE9F687-D79E-46E7-8954-006A89969F55}" srcOrd="0" destOrd="0" presId="urn:microsoft.com/office/officeart/2005/8/layout/chevron2"/>
    <dgm:cxn modelId="{8D9257BB-E18E-472C-AB90-DE033D9E43FB}" type="presParOf" srcId="{53A7662E-C07C-4F0B-A75E-FF239D34A112}" destId="{DB76CD0B-6AB7-4D95-80F0-60539DD972AC}" srcOrd="0" destOrd="0" presId="urn:microsoft.com/office/officeart/2005/8/layout/chevron2"/>
    <dgm:cxn modelId="{28ADF1BD-7346-4D04-8DA1-0C46AF42A562}" type="presParOf" srcId="{DB76CD0B-6AB7-4D95-80F0-60539DD972AC}" destId="{E0366E53-6D7A-4556-A881-AED81B739802}" srcOrd="0" destOrd="0" presId="urn:microsoft.com/office/officeart/2005/8/layout/chevron2"/>
    <dgm:cxn modelId="{29E6F9B9-23BB-4F65-8C72-52F9FFBCDD63}" type="presParOf" srcId="{DB76CD0B-6AB7-4D95-80F0-60539DD972AC}" destId="{CFB0C972-C892-4AC8-ADF4-98D9F7FCF5A3}" srcOrd="1" destOrd="0" presId="urn:microsoft.com/office/officeart/2005/8/layout/chevron2"/>
    <dgm:cxn modelId="{3673B739-9CBD-463C-A62B-66BCCF208725}" type="presParOf" srcId="{53A7662E-C07C-4F0B-A75E-FF239D34A112}" destId="{C7697346-ECE8-4361-9CC0-27CA10D59A1F}" srcOrd="1" destOrd="0" presId="urn:microsoft.com/office/officeart/2005/8/layout/chevron2"/>
    <dgm:cxn modelId="{36BA2660-6180-4F8C-8F5D-DF28BCDD90A2}" type="presParOf" srcId="{53A7662E-C07C-4F0B-A75E-FF239D34A112}" destId="{56DF49B6-DE19-4570-8305-950A9CE79FFA}" srcOrd="2" destOrd="0" presId="urn:microsoft.com/office/officeart/2005/8/layout/chevron2"/>
    <dgm:cxn modelId="{59DF7CA6-1E2E-41D3-8D90-84D55BA046CF}" type="presParOf" srcId="{56DF49B6-DE19-4570-8305-950A9CE79FFA}" destId="{649BF606-3DEA-4E52-8921-6903C65C95B0}" srcOrd="0" destOrd="0" presId="urn:microsoft.com/office/officeart/2005/8/layout/chevron2"/>
    <dgm:cxn modelId="{B361D18B-2279-4A0D-9E3A-96FC50BD7A44}" type="presParOf" srcId="{56DF49B6-DE19-4570-8305-950A9CE79FFA}" destId="{A7FFDF04-F250-4C61-8E92-BB5C3D9B5305}" srcOrd="1" destOrd="0" presId="urn:microsoft.com/office/officeart/2005/8/layout/chevron2"/>
    <dgm:cxn modelId="{B6FD5828-C655-4C6A-A2FC-1D004BC9A067}" type="presParOf" srcId="{53A7662E-C07C-4F0B-A75E-FF239D34A112}" destId="{57AC1CA1-179E-41E2-8961-61841F677F2D}" srcOrd="3" destOrd="0" presId="urn:microsoft.com/office/officeart/2005/8/layout/chevron2"/>
    <dgm:cxn modelId="{C7456BAE-BDAB-42ED-882B-5CB5A5639738}" type="presParOf" srcId="{53A7662E-C07C-4F0B-A75E-FF239D34A112}" destId="{2859DE74-B80B-4C4F-BC06-B4FB2488DE57}" srcOrd="4" destOrd="0" presId="urn:microsoft.com/office/officeart/2005/8/layout/chevron2"/>
    <dgm:cxn modelId="{61E94EF0-8086-42D8-856B-83CEF5CA60A1}" type="presParOf" srcId="{2859DE74-B80B-4C4F-BC06-B4FB2488DE57}" destId="{E3D732B2-0467-4404-8E83-472082EFB0B2}" srcOrd="0" destOrd="0" presId="urn:microsoft.com/office/officeart/2005/8/layout/chevron2"/>
    <dgm:cxn modelId="{EA5590D1-D549-4312-8878-841D0C1353D7}" type="presParOf" srcId="{2859DE74-B80B-4C4F-BC06-B4FB2488DE57}" destId="{C3126298-9DA3-4713-8B74-5E4330353AFE}" srcOrd="1" destOrd="0" presId="urn:microsoft.com/office/officeart/2005/8/layout/chevron2"/>
    <dgm:cxn modelId="{F618AFBA-82F1-432B-B298-D909D569A0FD}" type="presParOf" srcId="{53A7662E-C07C-4F0B-A75E-FF239D34A112}" destId="{3078CD84-4215-4048-85D0-57EEAFB5C8D5}" srcOrd="5" destOrd="0" presId="urn:microsoft.com/office/officeart/2005/8/layout/chevron2"/>
    <dgm:cxn modelId="{82DB7EC9-BBFA-4FD3-89EC-49CD87311B1B}" type="presParOf" srcId="{53A7662E-C07C-4F0B-A75E-FF239D34A112}" destId="{9542D4B1-C5D9-491F-8B4C-8F37127804E1}" srcOrd="6" destOrd="0" presId="urn:microsoft.com/office/officeart/2005/8/layout/chevron2"/>
    <dgm:cxn modelId="{6CC24755-0CBB-44EC-AB26-EE19BD524685}" type="presParOf" srcId="{9542D4B1-C5D9-491F-8B4C-8F37127804E1}" destId="{111FB7CC-C3EA-4B1A-BF5A-92FB29D45533}" srcOrd="0" destOrd="0" presId="urn:microsoft.com/office/officeart/2005/8/layout/chevron2"/>
    <dgm:cxn modelId="{F966469D-7CC5-4BB7-A360-129B0918363A}" type="presParOf" srcId="{9542D4B1-C5D9-491F-8B4C-8F37127804E1}" destId="{F67FD283-4360-4480-8DDB-50A11FE78CA7}" srcOrd="1" destOrd="0" presId="urn:microsoft.com/office/officeart/2005/8/layout/chevron2"/>
    <dgm:cxn modelId="{A3628AD3-6479-4F73-B4C0-5F503F1DB323}" type="presParOf" srcId="{53A7662E-C07C-4F0B-A75E-FF239D34A112}" destId="{2760C8A8-AE05-42A0-A657-0A3EA68B40B6}" srcOrd="7" destOrd="0" presId="urn:microsoft.com/office/officeart/2005/8/layout/chevron2"/>
    <dgm:cxn modelId="{9E80E4EF-C993-4B77-B296-C8700312F521}" type="presParOf" srcId="{53A7662E-C07C-4F0B-A75E-FF239D34A112}" destId="{240631AC-CA93-4072-9D0B-3315140A4039}" srcOrd="8" destOrd="0" presId="urn:microsoft.com/office/officeart/2005/8/layout/chevron2"/>
    <dgm:cxn modelId="{C4B5D281-9B0A-424C-88EF-2C8CF39A41CB}" type="presParOf" srcId="{240631AC-CA93-4072-9D0B-3315140A4039}" destId="{1CE9F687-D79E-46E7-8954-006A89969F55}" srcOrd="0" destOrd="0" presId="urn:microsoft.com/office/officeart/2005/8/layout/chevron2"/>
    <dgm:cxn modelId="{F8CE26C9-5C10-4392-9B06-40366CA10710}" type="presParOf" srcId="{240631AC-CA93-4072-9D0B-3315140A4039}" destId="{82A35D90-79E6-419C-ADD4-C9A56BD56FC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66E53-6D7A-4556-A881-AED81B739802}">
      <dsp:nvSpPr>
        <dsp:cNvPr id="0" name=""/>
        <dsp:cNvSpPr/>
      </dsp:nvSpPr>
      <dsp:spPr>
        <a:xfrm rot="5400000">
          <a:off x="-190420" y="192070"/>
          <a:ext cx="1269471" cy="8886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Undergraduate Student</a:t>
          </a:r>
          <a:endParaRPr lang="en-US" sz="1000" kern="1200" dirty="0"/>
        </a:p>
      </dsp:txBody>
      <dsp:txXfrm rot="-5400000">
        <a:off x="2" y="445964"/>
        <a:ext cx="888629" cy="380842"/>
      </dsp:txXfrm>
    </dsp:sp>
    <dsp:sp modelId="{CFB0C972-C892-4AC8-ADF4-98D9F7FCF5A3}">
      <dsp:nvSpPr>
        <dsp:cNvPr id="0" name=""/>
        <dsp:cNvSpPr/>
      </dsp:nvSpPr>
      <dsp:spPr>
        <a:xfrm rot="5400000">
          <a:off x="4603736" y="-3713457"/>
          <a:ext cx="825156" cy="8255370"/>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Resident Assistant, Assistant Hall Director, Neighborhood Coordinator</a:t>
          </a:r>
          <a:endParaRPr lang="en-US" sz="1700" kern="1200" dirty="0"/>
        </a:p>
        <a:p>
          <a:pPr marL="171450" lvl="1" indent="-171450" algn="l" defTabSz="755650">
            <a:lnSpc>
              <a:spcPct val="90000"/>
            </a:lnSpc>
            <a:spcBef>
              <a:spcPct val="0"/>
            </a:spcBef>
            <a:spcAft>
              <a:spcPct val="15000"/>
            </a:spcAft>
            <a:buChar char="••"/>
          </a:pPr>
          <a:r>
            <a:rPr lang="en-US" sz="1700" kern="1200" dirty="0" smtClean="0"/>
            <a:t>Hope College</a:t>
          </a:r>
          <a:endParaRPr lang="en-US" sz="1700" kern="1200" dirty="0"/>
        </a:p>
      </dsp:txBody>
      <dsp:txXfrm rot="-5400000">
        <a:off x="888630" y="41930"/>
        <a:ext cx="8215089" cy="744594"/>
      </dsp:txXfrm>
    </dsp:sp>
    <dsp:sp modelId="{649BF606-3DEA-4E52-8921-6903C65C95B0}">
      <dsp:nvSpPr>
        <dsp:cNvPr id="0" name=""/>
        <dsp:cNvSpPr/>
      </dsp:nvSpPr>
      <dsp:spPr>
        <a:xfrm rot="5400000">
          <a:off x="-190420" y="1346061"/>
          <a:ext cx="1269471" cy="8886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Graduate Student</a:t>
          </a:r>
          <a:endParaRPr lang="en-US" sz="1000" kern="1200" dirty="0"/>
        </a:p>
      </dsp:txBody>
      <dsp:txXfrm rot="-5400000">
        <a:off x="2" y="1599955"/>
        <a:ext cx="888629" cy="380842"/>
      </dsp:txXfrm>
    </dsp:sp>
    <dsp:sp modelId="{A7FFDF04-F250-4C61-8E92-BB5C3D9B5305}">
      <dsp:nvSpPr>
        <dsp:cNvPr id="0" name=""/>
        <dsp:cNvSpPr/>
      </dsp:nvSpPr>
      <dsp:spPr>
        <a:xfrm rot="5400000">
          <a:off x="4603736" y="-2559465"/>
          <a:ext cx="825156" cy="8255370"/>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Hall Director, Graduate First Year Advisor</a:t>
          </a:r>
          <a:endParaRPr lang="en-US" sz="1700" kern="1200" dirty="0"/>
        </a:p>
        <a:p>
          <a:pPr marL="171450" lvl="1" indent="-171450" algn="l" defTabSz="755650">
            <a:lnSpc>
              <a:spcPct val="90000"/>
            </a:lnSpc>
            <a:spcBef>
              <a:spcPct val="0"/>
            </a:spcBef>
            <a:spcAft>
              <a:spcPct val="15000"/>
            </a:spcAft>
            <a:buChar char="••"/>
          </a:pPr>
          <a:r>
            <a:rPr lang="en-US" sz="1700" kern="1200" dirty="0" smtClean="0"/>
            <a:t>Miami University</a:t>
          </a:r>
          <a:endParaRPr lang="en-US" sz="1700" kern="1200" dirty="0"/>
        </a:p>
      </dsp:txBody>
      <dsp:txXfrm rot="-5400000">
        <a:off x="888630" y="1195922"/>
        <a:ext cx="8215089" cy="744594"/>
      </dsp:txXfrm>
    </dsp:sp>
    <dsp:sp modelId="{E3D732B2-0467-4404-8E83-472082EFB0B2}">
      <dsp:nvSpPr>
        <dsp:cNvPr id="0" name=""/>
        <dsp:cNvSpPr/>
      </dsp:nvSpPr>
      <dsp:spPr>
        <a:xfrm rot="5400000">
          <a:off x="-190420" y="2500053"/>
          <a:ext cx="1269471" cy="8886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First Job</a:t>
          </a:r>
          <a:endParaRPr lang="en-US" sz="1000" kern="1200" dirty="0"/>
        </a:p>
      </dsp:txBody>
      <dsp:txXfrm rot="-5400000">
        <a:off x="2" y="2753947"/>
        <a:ext cx="888629" cy="380842"/>
      </dsp:txXfrm>
    </dsp:sp>
    <dsp:sp modelId="{C3126298-9DA3-4713-8B74-5E4330353AFE}">
      <dsp:nvSpPr>
        <dsp:cNvPr id="0" name=""/>
        <dsp:cNvSpPr/>
      </dsp:nvSpPr>
      <dsp:spPr>
        <a:xfrm rot="5400000">
          <a:off x="4603736" y="-1405474"/>
          <a:ext cx="825156" cy="8255370"/>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Hall Director – Residence Life</a:t>
          </a:r>
          <a:endParaRPr lang="en-US" sz="1700" kern="1200" dirty="0"/>
        </a:p>
        <a:p>
          <a:pPr marL="171450" lvl="1" indent="-171450" algn="l" defTabSz="755650">
            <a:lnSpc>
              <a:spcPct val="90000"/>
            </a:lnSpc>
            <a:spcBef>
              <a:spcPct val="0"/>
            </a:spcBef>
            <a:spcAft>
              <a:spcPct val="15000"/>
            </a:spcAft>
            <a:buChar char="••"/>
          </a:pPr>
          <a:r>
            <a:rPr lang="en-US" sz="1700" kern="1200" dirty="0" smtClean="0"/>
            <a:t>Ohio Dominican University</a:t>
          </a:r>
          <a:endParaRPr lang="en-US" sz="1700" kern="1200" dirty="0"/>
        </a:p>
      </dsp:txBody>
      <dsp:txXfrm rot="-5400000">
        <a:off x="888630" y="2349913"/>
        <a:ext cx="8215089" cy="744594"/>
      </dsp:txXfrm>
    </dsp:sp>
    <dsp:sp modelId="{111FB7CC-C3EA-4B1A-BF5A-92FB29D45533}">
      <dsp:nvSpPr>
        <dsp:cNvPr id="0" name=""/>
        <dsp:cNvSpPr/>
      </dsp:nvSpPr>
      <dsp:spPr>
        <a:xfrm rot="5400000">
          <a:off x="-190420" y="3654044"/>
          <a:ext cx="1269471" cy="8886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Second Job</a:t>
          </a:r>
          <a:endParaRPr lang="en-US" sz="1000" kern="1200" dirty="0"/>
        </a:p>
      </dsp:txBody>
      <dsp:txXfrm rot="-5400000">
        <a:off x="2" y="3907938"/>
        <a:ext cx="888629" cy="380842"/>
      </dsp:txXfrm>
    </dsp:sp>
    <dsp:sp modelId="{F67FD283-4360-4480-8DDB-50A11FE78CA7}">
      <dsp:nvSpPr>
        <dsp:cNvPr id="0" name=""/>
        <dsp:cNvSpPr/>
      </dsp:nvSpPr>
      <dsp:spPr>
        <a:xfrm rot="5400000">
          <a:off x="4603736" y="-251483"/>
          <a:ext cx="825156" cy="8255370"/>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Academic Advisor – College of Arts and Sciences and School of Communication</a:t>
          </a:r>
          <a:endParaRPr lang="en-US" sz="1700" kern="1200" dirty="0"/>
        </a:p>
        <a:p>
          <a:pPr marL="171450" lvl="1" indent="-171450" algn="l" defTabSz="755650">
            <a:lnSpc>
              <a:spcPct val="90000"/>
            </a:lnSpc>
            <a:spcBef>
              <a:spcPct val="0"/>
            </a:spcBef>
            <a:spcAft>
              <a:spcPct val="15000"/>
            </a:spcAft>
            <a:buChar char="••"/>
          </a:pPr>
          <a:r>
            <a:rPr lang="en-US" sz="1700" kern="1200" dirty="0" smtClean="0"/>
            <a:t>Ohio State University</a:t>
          </a:r>
          <a:endParaRPr lang="en-US" sz="1700" kern="1200" dirty="0"/>
        </a:p>
      </dsp:txBody>
      <dsp:txXfrm rot="-5400000">
        <a:off x="888630" y="3503904"/>
        <a:ext cx="8215089" cy="744594"/>
      </dsp:txXfrm>
    </dsp:sp>
    <dsp:sp modelId="{1CE9F687-D79E-46E7-8954-006A89969F55}">
      <dsp:nvSpPr>
        <dsp:cNvPr id="0" name=""/>
        <dsp:cNvSpPr/>
      </dsp:nvSpPr>
      <dsp:spPr>
        <a:xfrm rot="5400000">
          <a:off x="-190420" y="4808035"/>
          <a:ext cx="1269471" cy="8886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Third Job</a:t>
          </a:r>
          <a:endParaRPr lang="en-US" sz="1000" kern="1200" dirty="0"/>
        </a:p>
      </dsp:txBody>
      <dsp:txXfrm rot="-5400000">
        <a:off x="2" y="5061929"/>
        <a:ext cx="888629" cy="380842"/>
      </dsp:txXfrm>
    </dsp:sp>
    <dsp:sp modelId="{82A35D90-79E6-419C-ADD4-C9A56BD56FCD}">
      <dsp:nvSpPr>
        <dsp:cNvPr id="0" name=""/>
        <dsp:cNvSpPr/>
      </dsp:nvSpPr>
      <dsp:spPr>
        <a:xfrm rot="5400000">
          <a:off x="4603736" y="902508"/>
          <a:ext cx="825156" cy="8255370"/>
        </a:xfrm>
        <a:prstGeom prst="round2Same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Program Coordinator – University Registrar</a:t>
          </a:r>
          <a:endParaRPr lang="en-US" sz="1700" kern="1200" dirty="0"/>
        </a:p>
        <a:p>
          <a:pPr marL="171450" lvl="1" indent="-171450" algn="l" defTabSz="755650">
            <a:lnSpc>
              <a:spcPct val="90000"/>
            </a:lnSpc>
            <a:spcBef>
              <a:spcPct val="0"/>
            </a:spcBef>
            <a:spcAft>
              <a:spcPct val="15000"/>
            </a:spcAft>
            <a:buChar char="••"/>
          </a:pPr>
          <a:r>
            <a:rPr lang="en-US" sz="1700" kern="1200" dirty="0" smtClean="0"/>
            <a:t>Ohio State University</a:t>
          </a:r>
          <a:endParaRPr lang="en-US" sz="1700" kern="1200" dirty="0"/>
        </a:p>
      </dsp:txBody>
      <dsp:txXfrm rot="-5400000">
        <a:off x="888630" y="4657896"/>
        <a:ext cx="8215089" cy="7445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A5B6E0F-1DB3-5A43-B8F9-5E1E696749DF}" type="datetimeFigureOut">
              <a:t>7/22/2019</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59C1F9FE-B8FF-F345-B45D-636AC2B598BD}" type="slidenum">
              <a:t>‹#›</a:t>
            </a:fld>
            <a:endParaRPr lang="en-US" dirty="0"/>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61BC211-ACBD-CB48-B939-364088D2CD6D}" type="datetimeFigureOut">
              <a:t>7/22/2019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904D311-73F7-5D42-B843-E8305C73070F}" type="slidenum">
              <a:t>‹#›</a:t>
            </a:fld>
            <a:endParaRPr lang="en-US" dirty="0"/>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a:t>
            </a:fld>
            <a:endParaRPr lang="en-US" dirty="0"/>
          </a:p>
        </p:txBody>
      </p:sp>
    </p:spTree>
    <p:extLst>
      <p:ext uri="{BB962C8B-B14F-4D97-AF65-F5344CB8AC3E}">
        <p14:creationId xmlns:p14="http://schemas.microsoft.com/office/powerpoint/2010/main" val="2069091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something you love about your current job? Something you would hate to give up if you left? Think about one thing about your office/institution and one thing about the work that you do.	</a:t>
            </a:r>
          </a:p>
          <a:p>
            <a:r>
              <a:rPr lang="en-US" dirty="0" smtClean="0"/>
              <a:t>	Could be contact with students…or no contact with students. Could be the really good coffee or your comfortable chair</a:t>
            </a:r>
          </a:p>
          <a:p>
            <a:r>
              <a:rPr lang="en-US" dirty="0" smtClean="0"/>
              <a:t>	Being creative – problem solving, looking at things from a new perspective</a:t>
            </a:r>
          </a:p>
          <a:p>
            <a:r>
              <a:rPr lang="en-US" dirty="0" smtClean="0"/>
              <a:t>	Learning constantly</a:t>
            </a:r>
          </a:p>
          <a:p>
            <a:r>
              <a:rPr lang="en-US" dirty="0" smtClean="0"/>
              <a:t>	Flexibility</a:t>
            </a:r>
          </a:p>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10</a:t>
            </a:fld>
            <a:endParaRPr lang="en-US" dirty="0"/>
          </a:p>
        </p:txBody>
      </p:sp>
    </p:spTree>
    <p:extLst>
      <p:ext uri="{BB962C8B-B14F-4D97-AF65-F5344CB8AC3E}">
        <p14:creationId xmlns:p14="http://schemas.microsoft.com/office/powerpoint/2010/main" val="763187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dirty="0" smtClean="0"/>
              <a:t>Advocate for yourself</a:t>
            </a:r>
          </a:p>
          <a:p>
            <a:pPr marL="914400" lvl="1" indent="-457200">
              <a:buFont typeface="Arial" panose="020B0604020202020204" pitchFamily="34" charset="0"/>
              <a:buChar char="•"/>
            </a:pPr>
            <a:r>
              <a:rPr lang="en-US" dirty="0" smtClean="0"/>
              <a:t>Think of everyday as a job interview – you are</a:t>
            </a:r>
            <a:r>
              <a:rPr lang="en-US" baseline="0" dirty="0" smtClean="0"/>
              <a:t> showing why you should have your job and how good you are at what you do</a:t>
            </a:r>
            <a:endParaRPr lang="en-US" dirty="0" smtClean="0"/>
          </a:p>
          <a:p>
            <a:pPr marL="457200" indent="-457200">
              <a:buFont typeface="Arial" panose="020B0604020202020204" pitchFamily="34" charset="0"/>
              <a:buChar char="•"/>
            </a:pPr>
            <a:r>
              <a:rPr lang="en-US" dirty="0" smtClean="0"/>
              <a:t>Know yourself</a:t>
            </a:r>
          </a:p>
          <a:p>
            <a:pPr marL="914400" lvl="1" indent="-457200">
              <a:buFont typeface="Arial" panose="020B0604020202020204" pitchFamily="34" charset="0"/>
              <a:buChar char="•"/>
            </a:pPr>
            <a:r>
              <a:rPr lang="en-US" dirty="0" smtClean="0"/>
              <a:t>Ask yourself how your personality type can help the team? What strengths do you bring? How are you unique?</a:t>
            </a:r>
          </a:p>
          <a:p>
            <a:pPr marL="457200" indent="-457200">
              <a:buFont typeface="Arial" panose="020B0604020202020204" pitchFamily="34" charset="0"/>
              <a:buChar char="•"/>
            </a:pPr>
            <a:r>
              <a:rPr lang="en-US" dirty="0" smtClean="0"/>
              <a:t>Communicate</a:t>
            </a:r>
          </a:p>
          <a:p>
            <a:pPr marL="914400" lvl="1" indent="-457200">
              <a:buFont typeface="Arial" panose="020B0604020202020204" pitchFamily="34" charset="0"/>
              <a:buChar char="•"/>
            </a:pPr>
            <a:r>
              <a:rPr lang="en-US" dirty="0" smtClean="0"/>
              <a:t>Be known for</a:t>
            </a:r>
            <a:r>
              <a:rPr lang="en-US" baseline="0" dirty="0" smtClean="0"/>
              <a:t> being a great communicator.</a:t>
            </a:r>
            <a:endParaRPr lang="en-US" dirty="0" smtClean="0"/>
          </a:p>
          <a:p>
            <a:pPr marL="457200" indent="-457200">
              <a:buFont typeface="Arial" panose="020B0604020202020204" pitchFamily="34" charset="0"/>
              <a:buChar char="•"/>
            </a:pPr>
            <a:r>
              <a:rPr lang="en-US" dirty="0" smtClean="0"/>
              <a:t>Be innovative</a:t>
            </a:r>
          </a:p>
          <a:p>
            <a:pPr marL="914400" lvl="1" indent="-457200">
              <a:buFont typeface="Arial" panose="020B0604020202020204" pitchFamily="34" charset="0"/>
              <a:buChar char="•"/>
            </a:pPr>
            <a:r>
              <a:rPr lang="en-US" dirty="0" smtClean="0"/>
              <a:t>Don’t always do it the same way! Find ways</a:t>
            </a:r>
            <a:r>
              <a:rPr lang="en-US" baseline="0" dirty="0" smtClean="0"/>
              <a:t> to make processes better. Then, write this down as an example to talk about in a job interview. Process improvements are always good examples!</a:t>
            </a:r>
            <a:endParaRPr lang="en-US" dirty="0" smtClean="0"/>
          </a:p>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11</a:t>
            </a:fld>
            <a:endParaRPr lang="en-US" dirty="0"/>
          </a:p>
        </p:txBody>
      </p:sp>
    </p:spTree>
    <p:extLst>
      <p:ext uri="{BB962C8B-B14F-4D97-AF65-F5344CB8AC3E}">
        <p14:creationId xmlns:p14="http://schemas.microsoft.com/office/powerpoint/2010/main" val="948710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dirty="0" smtClean="0"/>
              <a:t>Meet a lot of people</a:t>
            </a:r>
          </a:p>
          <a:p>
            <a:pPr marL="914400" lvl="1" indent="-457200">
              <a:buFont typeface="Arial" panose="020B0604020202020204" pitchFamily="34" charset="0"/>
              <a:buChar char="•"/>
            </a:pPr>
            <a:r>
              <a:rPr lang="en-US" dirty="0" smtClean="0"/>
              <a:t>In your office, on your campus, in your career field</a:t>
            </a:r>
          </a:p>
          <a:p>
            <a:pPr marL="457200" indent="-457200">
              <a:buFont typeface="Arial" panose="020B0604020202020204" pitchFamily="34" charset="0"/>
              <a:buChar char="•"/>
            </a:pPr>
            <a:r>
              <a:rPr lang="en-US" dirty="0" smtClean="0"/>
              <a:t>Have a positive attitude, especially when changes happen to you</a:t>
            </a:r>
          </a:p>
          <a:p>
            <a:pPr marL="914400" lvl="1" indent="-457200">
              <a:buFont typeface="Arial" panose="020B0604020202020204" pitchFamily="34" charset="0"/>
              <a:buChar char="•"/>
            </a:pPr>
            <a:r>
              <a:rPr lang="en-US" dirty="0" smtClean="0"/>
              <a:t>Example of what happened in ASC/</a:t>
            </a:r>
            <a:r>
              <a:rPr lang="en-US" dirty="0" err="1" smtClean="0"/>
              <a:t>Comm</a:t>
            </a:r>
            <a:r>
              <a:rPr lang="en-US" dirty="0" smtClean="0"/>
              <a:t>,</a:t>
            </a:r>
            <a:r>
              <a:rPr lang="en-US" baseline="0" dirty="0" smtClean="0"/>
              <a:t> with Workday</a:t>
            </a:r>
            <a:endParaRPr lang="en-US" dirty="0" smtClean="0"/>
          </a:p>
          <a:p>
            <a:pPr marL="457200" indent="-457200">
              <a:buFont typeface="Arial" panose="020B0604020202020204" pitchFamily="34" charset="0"/>
              <a:buChar char="•"/>
            </a:pPr>
            <a:r>
              <a:rPr lang="en-US" dirty="0" smtClean="0"/>
              <a:t>Set goals</a:t>
            </a:r>
          </a:p>
          <a:p>
            <a:pPr marL="914400" lvl="1" indent="-457200">
              <a:buFont typeface="Arial" panose="020B0604020202020204" pitchFamily="34" charset="0"/>
              <a:buChar char="•"/>
            </a:pPr>
            <a:r>
              <a:rPr lang="en-US" dirty="0" smtClean="0"/>
              <a:t>Be strategic, work with your supervisor on setting and</a:t>
            </a:r>
            <a:r>
              <a:rPr lang="en-US" baseline="0" dirty="0" smtClean="0"/>
              <a:t> tracking goals (hopefully this is part of a formal evaluation process in your office)</a:t>
            </a:r>
            <a:endParaRPr lang="en-US" dirty="0" smtClean="0"/>
          </a:p>
          <a:p>
            <a:pPr marL="457200" indent="-457200">
              <a:buFont typeface="Arial" panose="020B0604020202020204" pitchFamily="34" charset="0"/>
              <a:buChar char="•"/>
            </a:pPr>
            <a:r>
              <a:rPr lang="en-US" dirty="0" smtClean="0"/>
              <a:t>Say yes to new opportunities</a:t>
            </a:r>
          </a:p>
          <a:p>
            <a:pPr marL="914400" lvl="1" indent="-457200">
              <a:buFont typeface="Arial" panose="020B0604020202020204" pitchFamily="34" charset="0"/>
              <a:buChar char="•"/>
            </a:pPr>
            <a:r>
              <a:rPr lang="en-US" dirty="0" smtClean="0"/>
              <a:t>If you have the time</a:t>
            </a:r>
          </a:p>
          <a:p>
            <a:pPr marL="457200" indent="-457200">
              <a:buFont typeface="Arial" panose="020B0604020202020204" pitchFamily="34" charset="0"/>
              <a:buChar char="•"/>
            </a:pPr>
            <a:r>
              <a:rPr lang="en-US" dirty="0" smtClean="0"/>
              <a:t>Look for professional development activities</a:t>
            </a:r>
          </a:p>
          <a:p>
            <a:pPr marL="914400" lvl="1" indent="-457200">
              <a:buFont typeface="Arial" panose="020B0604020202020204" pitchFamily="34" charset="0"/>
              <a:buChar char="•"/>
            </a:pPr>
            <a:r>
              <a:rPr lang="en-US" dirty="0" smtClean="0"/>
              <a:t>Webinars, classes, conferences,</a:t>
            </a:r>
            <a:r>
              <a:rPr lang="en-US" baseline="0" dirty="0" smtClean="0"/>
              <a:t> etc.</a:t>
            </a:r>
            <a:endParaRPr lang="en-US" dirty="0" smtClean="0"/>
          </a:p>
          <a:p>
            <a:pPr marL="457200" indent="-457200">
              <a:buFont typeface="Arial" panose="020B0604020202020204" pitchFamily="34" charset="0"/>
              <a:buChar char="•"/>
            </a:pPr>
            <a:r>
              <a:rPr lang="en-US" dirty="0" smtClean="0"/>
              <a:t>Pull out past performance evaluations</a:t>
            </a:r>
          </a:p>
          <a:p>
            <a:pPr marL="914400" lvl="1" indent="-457200">
              <a:buFont typeface="Arial" panose="020B0604020202020204" pitchFamily="34" charset="0"/>
              <a:buChar char="•"/>
            </a:pPr>
            <a:r>
              <a:rPr lang="en-US" dirty="0" smtClean="0"/>
              <a:t>Learn</a:t>
            </a:r>
            <a:r>
              <a:rPr lang="en-US" baseline="0" dirty="0" smtClean="0"/>
              <a:t> from what you’ve been told before</a:t>
            </a:r>
            <a:endParaRPr lang="en-US" dirty="0" smtClean="0"/>
          </a:p>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12</a:t>
            </a:fld>
            <a:endParaRPr lang="en-US" dirty="0"/>
          </a:p>
        </p:txBody>
      </p:sp>
    </p:spTree>
    <p:extLst>
      <p:ext uri="{BB962C8B-B14F-4D97-AF65-F5344CB8AC3E}">
        <p14:creationId xmlns:p14="http://schemas.microsoft.com/office/powerpoint/2010/main" val="426597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need</a:t>
            </a:r>
            <a:r>
              <a:rPr lang="en-US" baseline="0" dirty="0" smtClean="0"/>
              <a:t> to know? A certain degree? Years of experience? A particular skill set? </a:t>
            </a:r>
          </a:p>
          <a:p>
            <a:r>
              <a:rPr lang="en-US" baseline="0" dirty="0" smtClean="0"/>
              <a:t>Who do you know?</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13</a:t>
            </a:fld>
            <a:endParaRPr lang="en-US" dirty="0"/>
          </a:p>
        </p:txBody>
      </p:sp>
    </p:spTree>
    <p:extLst>
      <p:ext uri="{BB962C8B-B14F-4D97-AF65-F5344CB8AC3E}">
        <p14:creationId xmlns:p14="http://schemas.microsoft.com/office/powerpoint/2010/main" val="3969264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14</a:t>
            </a:fld>
            <a:endParaRPr lang="en-US" dirty="0"/>
          </a:p>
        </p:txBody>
      </p:sp>
    </p:spTree>
    <p:extLst>
      <p:ext uri="{BB962C8B-B14F-4D97-AF65-F5344CB8AC3E}">
        <p14:creationId xmlns:p14="http://schemas.microsoft.com/office/powerpoint/2010/main" val="1915944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15</a:t>
            </a:fld>
            <a:endParaRPr lang="en-US" dirty="0"/>
          </a:p>
        </p:txBody>
      </p:sp>
    </p:spTree>
    <p:extLst>
      <p:ext uri="{BB962C8B-B14F-4D97-AF65-F5344CB8AC3E}">
        <p14:creationId xmlns:p14="http://schemas.microsoft.com/office/powerpoint/2010/main" val="3776248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16</a:t>
            </a:fld>
            <a:endParaRPr lang="en-US" dirty="0"/>
          </a:p>
        </p:txBody>
      </p:sp>
    </p:spTree>
    <p:extLst>
      <p:ext uri="{BB962C8B-B14F-4D97-AF65-F5344CB8AC3E}">
        <p14:creationId xmlns:p14="http://schemas.microsoft.com/office/powerpoint/2010/main" val="1895396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17</a:t>
            </a:fld>
            <a:endParaRPr lang="en-US" dirty="0"/>
          </a:p>
        </p:txBody>
      </p:sp>
    </p:spTree>
    <p:extLst>
      <p:ext uri="{BB962C8B-B14F-4D97-AF65-F5344CB8AC3E}">
        <p14:creationId xmlns:p14="http://schemas.microsoft.com/office/powerpoint/2010/main" val="261090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Taking the next step in one's career isn't just about applying for a job. We need to think about the extra things we do in our roles to set us apart. Even if the next job isn't completely related to what you do now, you are gaining a set of skills (and hopefully getting opportunities above and beyond your job description - other duties as assigned!) that can help you move into a new role. Always be prepared for the next great opportunity!</a:t>
            </a:r>
          </a:p>
          <a:p>
            <a:endParaRPr lang="en-US" dirty="0" smtClean="0"/>
          </a:p>
          <a:p>
            <a:r>
              <a:rPr lang="en-US" dirty="0" smtClean="0"/>
              <a:t>This presentation wasn’t designed to think about how to set yourself apart to make yourself the best candidate</a:t>
            </a:r>
            <a:r>
              <a:rPr lang="en-US" baseline="0" dirty="0" smtClean="0"/>
              <a:t> for a particular job, although that is really important, too! This presentation is designed to think about how what you do on a regular basis, or what you could be doing on a regular basis, will help you prepare for the next step. Even while you are in your current job, you can be thinking about what comes next and how to set yourself up to be successful!</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2</a:t>
            </a:fld>
            <a:endParaRPr lang="en-US" dirty="0"/>
          </a:p>
        </p:txBody>
      </p:sp>
    </p:spTree>
    <p:extLst>
      <p:ext uri="{BB962C8B-B14F-4D97-AF65-F5344CB8AC3E}">
        <p14:creationId xmlns:p14="http://schemas.microsoft.com/office/powerpoint/2010/main" val="3027737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You</a:t>
            </a:r>
            <a:r>
              <a:rPr lang="en-US" baseline="0" dirty="0" smtClean="0"/>
              <a:t> don’t need to have a specific plan or even know what you’ll be doing in 5 years! It’s not a bad thing if you do have a plan or if you don’t. It’s about knowing yourself, your skills, your goals, and what you can do to get yourself there.</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3</a:t>
            </a:fld>
            <a:endParaRPr lang="en-US" dirty="0"/>
          </a:p>
        </p:txBody>
      </p:sp>
    </p:spTree>
    <p:extLst>
      <p:ext uri="{BB962C8B-B14F-4D97-AF65-F5344CB8AC3E}">
        <p14:creationId xmlns:p14="http://schemas.microsoft.com/office/powerpoint/2010/main" val="211110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4</a:t>
            </a:fld>
            <a:endParaRPr lang="en-US" dirty="0"/>
          </a:p>
        </p:txBody>
      </p:sp>
    </p:spTree>
    <p:extLst>
      <p:ext uri="{BB962C8B-B14F-4D97-AF65-F5344CB8AC3E}">
        <p14:creationId xmlns:p14="http://schemas.microsoft.com/office/powerpoint/2010/main" val="306157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I’m going to start with</a:t>
            </a:r>
            <a:r>
              <a:rPr lang="en-US" sz="1050" baseline="0" dirty="0" smtClean="0"/>
              <a:t> the experts – they know much better than I do! I don’t have formal training in career counseling or advising – it’s just a personal interest and much of what I’m going to present today comes from my experience and knowledge.</a:t>
            </a:r>
          </a:p>
          <a:p>
            <a:endParaRPr lang="en-US" sz="1050" baseline="0" dirty="0" smtClean="0"/>
          </a:p>
          <a:p>
            <a:r>
              <a:rPr lang="en-US" sz="1050" baseline="0" dirty="0" smtClean="0"/>
              <a:t>The author says that it’s ok to not have clear goals and to allow yourself to fall into opportunities.</a:t>
            </a:r>
          </a:p>
          <a:p>
            <a:pPr marL="514350" indent="-514350">
              <a:buFont typeface="+mj-lt"/>
              <a:buAutoNum type="arabicPeriod"/>
            </a:pPr>
            <a:r>
              <a:rPr lang="en-US" sz="1050" dirty="0" smtClean="0"/>
              <a:t>Get Out There</a:t>
            </a:r>
          </a:p>
          <a:p>
            <a:pPr marL="971550" lvl="1" indent="-514350">
              <a:buFont typeface="Arial" panose="020B0604020202020204" pitchFamily="34" charset="0"/>
              <a:buChar char="•"/>
            </a:pPr>
            <a:r>
              <a:rPr lang="en-US" sz="1050" dirty="0" smtClean="0"/>
              <a:t>Meet people,</a:t>
            </a:r>
            <a:r>
              <a:rPr lang="en-US" sz="1050" baseline="0" dirty="0" smtClean="0"/>
              <a:t> network, find ways to get involved (volunteer, attend events)</a:t>
            </a:r>
            <a:endParaRPr lang="en-US" sz="1050" dirty="0" smtClean="0"/>
          </a:p>
          <a:p>
            <a:pPr marL="514350" indent="-514350">
              <a:buFont typeface="+mj-lt"/>
              <a:buAutoNum type="arabicPeriod"/>
            </a:pPr>
            <a:r>
              <a:rPr lang="en-US" sz="1050" dirty="0" smtClean="0"/>
              <a:t>Stay in Touch</a:t>
            </a:r>
          </a:p>
          <a:p>
            <a:pPr marL="971550" lvl="1" indent="-514350">
              <a:buFont typeface="Arial" panose="020B0604020202020204" pitchFamily="34" charset="0"/>
              <a:buChar char="•"/>
            </a:pPr>
            <a:r>
              <a:rPr lang="en-US" sz="1050" dirty="0" smtClean="0"/>
              <a:t>After networking, keep up with people you</a:t>
            </a:r>
            <a:r>
              <a:rPr lang="en-US" sz="1050" baseline="0" dirty="0" smtClean="0"/>
              <a:t> meet; keep up with old supervisors – people are more likely to help you if they have heard from you recently than if you don’t keep in touch</a:t>
            </a:r>
            <a:endParaRPr lang="en-US" sz="1050" dirty="0" smtClean="0"/>
          </a:p>
          <a:p>
            <a:pPr marL="514350" indent="-514350">
              <a:buFont typeface="+mj-lt"/>
              <a:buAutoNum type="arabicPeriod"/>
            </a:pPr>
            <a:r>
              <a:rPr lang="en-US" sz="1050" dirty="0" smtClean="0"/>
              <a:t>Build Expertise</a:t>
            </a:r>
          </a:p>
          <a:p>
            <a:pPr marL="971550" lvl="1" indent="-514350">
              <a:buFont typeface="Arial" panose="020B0604020202020204" pitchFamily="34" charset="0"/>
              <a:buChar char="•"/>
            </a:pPr>
            <a:r>
              <a:rPr lang="en-US" sz="1050" dirty="0" smtClean="0"/>
              <a:t>Build</a:t>
            </a:r>
            <a:r>
              <a:rPr lang="en-US" sz="1050" baseline="0" dirty="0" smtClean="0"/>
              <a:t> on what you already know, find professional development opportunities, formal or informal building</a:t>
            </a:r>
            <a:endParaRPr lang="en-US" sz="1050" dirty="0" smtClean="0"/>
          </a:p>
          <a:p>
            <a:pPr marL="514350" indent="-514350">
              <a:buFont typeface="+mj-lt"/>
              <a:buAutoNum type="arabicPeriod"/>
            </a:pPr>
            <a:r>
              <a:rPr lang="en-US" sz="1050" dirty="0" smtClean="0"/>
              <a:t>Learn Something New</a:t>
            </a:r>
          </a:p>
          <a:p>
            <a:pPr marL="971550" lvl="1" indent="-514350">
              <a:buFont typeface="Arial" panose="020B0604020202020204" pitchFamily="34" charset="0"/>
              <a:buChar char="•"/>
            </a:pPr>
            <a:r>
              <a:rPr lang="en-US" sz="1050" dirty="0" smtClean="0"/>
              <a:t>Take</a:t>
            </a:r>
            <a:r>
              <a:rPr lang="en-US" sz="1050" baseline="0" dirty="0" smtClean="0"/>
              <a:t> a class, learn a new set of skills, exercise your brain, even if you don’t use what you learn, you show that you can learn and you keep your brain working</a:t>
            </a:r>
            <a:endParaRPr lang="en-US" sz="1050" dirty="0" smtClean="0"/>
          </a:p>
          <a:p>
            <a:pPr marL="514350" indent="-514350">
              <a:buFont typeface="+mj-lt"/>
              <a:buAutoNum type="arabicPeriod"/>
            </a:pPr>
            <a:r>
              <a:rPr lang="en-US" sz="1050" dirty="0" smtClean="0"/>
              <a:t>Push for Results</a:t>
            </a:r>
          </a:p>
          <a:p>
            <a:pPr marL="971550" lvl="1" indent="-514350">
              <a:buFont typeface="Arial" panose="020B0604020202020204" pitchFamily="34" charset="0"/>
              <a:buChar char="•"/>
            </a:pPr>
            <a:r>
              <a:rPr lang="en-US" sz="1050" dirty="0" smtClean="0"/>
              <a:t>Write down what you’ve done</a:t>
            </a:r>
            <a:r>
              <a:rPr lang="en-US" sz="1050" baseline="0" dirty="0" smtClean="0"/>
              <a:t> in your job, make more things happen for yourself so you have good material to talk about at an interview</a:t>
            </a:r>
            <a:endParaRPr lang="en-US" sz="1050" dirty="0" smtClean="0"/>
          </a:p>
          <a:p>
            <a:pPr marL="514350" indent="-514350">
              <a:buFont typeface="+mj-lt"/>
              <a:buAutoNum type="arabicPeriod"/>
            </a:pPr>
            <a:r>
              <a:rPr lang="en-US" sz="1050" dirty="0" smtClean="0"/>
              <a:t>Figure Out Your Values</a:t>
            </a:r>
          </a:p>
          <a:p>
            <a:pPr marL="971550" lvl="1" indent="-514350">
              <a:buFont typeface="Arial" panose="020B0604020202020204" pitchFamily="34" charset="0"/>
              <a:buChar char="•"/>
            </a:pPr>
            <a:r>
              <a:rPr lang="en-US" sz="1050" dirty="0" smtClean="0"/>
              <a:t>Know what is important to you in your job,</a:t>
            </a:r>
            <a:r>
              <a:rPr lang="en-US" sz="1050" baseline="0" dirty="0" smtClean="0"/>
              <a:t> this will make it easier to figure what to say yes or no to</a:t>
            </a:r>
            <a:endParaRPr lang="en-US" sz="1050" dirty="0" smtClean="0"/>
          </a:p>
          <a:p>
            <a:pPr marL="514350" indent="-514350">
              <a:buFont typeface="+mj-lt"/>
              <a:buAutoNum type="arabicPeriod"/>
            </a:pPr>
            <a:r>
              <a:rPr lang="en-US" sz="1050" dirty="0" smtClean="0"/>
              <a:t>Say Yes</a:t>
            </a:r>
            <a:endParaRPr lang="en-US" sz="1050" baseline="0" dirty="0" smtClean="0"/>
          </a:p>
          <a:p>
            <a:pPr marL="971550" lvl="1" indent="-514350">
              <a:buFont typeface="Arial" panose="020B0604020202020204" pitchFamily="34" charset="0"/>
              <a:buChar char="•"/>
            </a:pPr>
            <a:r>
              <a:rPr lang="en-US" sz="1050" baseline="0" dirty="0" smtClean="0"/>
              <a:t>Do something you might have hesitated to do before, get some new experiences</a:t>
            </a:r>
            <a:endParaRPr lang="en-US" sz="1050" dirty="0" smtClean="0"/>
          </a:p>
        </p:txBody>
      </p:sp>
      <p:sp>
        <p:nvSpPr>
          <p:cNvPr id="4" name="Slide Number Placeholder 3"/>
          <p:cNvSpPr>
            <a:spLocks noGrp="1"/>
          </p:cNvSpPr>
          <p:nvPr>
            <p:ph type="sldNum" sz="quarter" idx="10"/>
          </p:nvPr>
        </p:nvSpPr>
        <p:spPr/>
        <p:txBody>
          <a:bodyPr/>
          <a:lstStyle/>
          <a:p>
            <a:fld id="{D904D311-73F7-5D42-B843-E8305C73070F}" type="slidenum">
              <a:rPr lang="en-US" smtClean="0"/>
              <a:t>5</a:t>
            </a:fld>
            <a:endParaRPr lang="en-US" dirty="0"/>
          </a:p>
        </p:txBody>
      </p:sp>
    </p:spTree>
    <p:extLst>
      <p:ext uri="{BB962C8B-B14F-4D97-AF65-F5344CB8AC3E}">
        <p14:creationId xmlns:p14="http://schemas.microsoft.com/office/powerpoint/2010/main" val="131784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Preparing for…it isn’t going to happen overnight</a:t>
            </a:r>
          </a:p>
          <a:p>
            <a:endParaRPr lang="en-US" baseline="0" dirty="0" smtClean="0"/>
          </a:p>
          <a:p>
            <a:r>
              <a:rPr lang="en-US" baseline="0" dirty="0" smtClean="0"/>
              <a:t>Do your job well…even if you are getting burned out or think you are past the time to move on, keep doing your job well. You want to continue presenting yourself as a good employee. You never know who knows someone and you never know how things might change for the better. It’s best not to burn bridges if you can avoid it.</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6</a:t>
            </a:fld>
            <a:endParaRPr lang="en-US" dirty="0"/>
          </a:p>
        </p:txBody>
      </p:sp>
    </p:spTree>
    <p:extLst>
      <p:ext uri="{BB962C8B-B14F-4D97-AF65-F5344CB8AC3E}">
        <p14:creationId xmlns:p14="http://schemas.microsoft.com/office/powerpoint/2010/main" val="4210556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can help</a:t>
            </a:r>
            <a:r>
              <a:rPr lang="en-US" baseline="0" dirty="0" smtClean="0"/>
              <a:t> you? Is it a boss, a co-worker, a mentor?</a:t>
            </a:r>
          </a:p>
          <a:p>
            <a:endParaRPr lang="en-US" baseline="0" dirty="0" smtClean="0"/>
          </a:p>
          <a:p>
            <a:r>
              <a:rPr lang="en-US" baseline="0" dirty="0" smtClean="0"/>
              <a:t>Take on new roles…volunteer if you have extra time, help with new student move-in, go to a campus event</a:t>
            </a:r>
            <a:endParaRPr lang="en-US" dirty="0"/>
          </a:p>
        </p:txBody>
      </p:sp>
      <p:sp>
        <p:nvSpPr>
          <p:cNvPr id="4" name="Slide Number Placeholder 3"/>
          <p:cNvSpPr>
            <a:spLocks noGrp="1"/>
          </p:cNvSpPr>
          <p:nvPr>
            <p:ph type="sldNum" sz="quarter" idx="10"/>
          </p:nvPr>
        </p:nvSpPr>
        <p:spPr/>
        <p:txBody>
          <a:bodyPr/>
          <a:lstStyle/>
          <a:p>
            <a:fld id="{D904D311-73F7-5D42-B843-E8305C73070F}" type="slidenum">
              <a:rPr lang="en-US" smtClean="0"/>
              <a:t>7</a:t>
            </a:fld>
            <a:endParaRPr lang="en-US" dirty="0"/>
          </a:p>
        </p:txBody>
      </p:sp>
    </p:spTree>
    <p:extLst>
      <p:ext uri="{BB962C8B-B14F-4D97-AF65-F5344CB8AC3E}">
        <p14:creationId xmlns:p14="http://schemas.microsoft.com/office/powerpoint/2010/main" val="272304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8</a:t>
            </a:fld>
            <a:endParaRPr lang="en-US" dirty="0"/>
          </a:p>
        </p:txBody>
      </p:sp>
    </p:spTree>
    <p:extLst>
      <p:ext uri="{BB962C8B-B14F-4D97-AF65-F5344CB8AC3E}">
        <p14:creationId xmlns:p14="http://schemas.microsoft.com/office/powerpoint/2010/main" val="343252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04D311-73F7-5D42-B843-E8305C73070F}" type="slidenum">
              <a:rPr lang="en-US" smtClean="0"/>
              <a:t>9</a:t>
            </a:fld>
            <a:endParaRPr lang="en-US" dirty="0"/>
          </a:p>
        </p:txBody>
      </p:sp>
    </p:spTree>
    <p:extLst>
      <p:ext uri="{BB962C8B-B14F-4D97-AF65-F5344CB8AC3E}">
        <p14:creationId xmlns:p14="http://schemas.microsoft.com/office/powerpoint/2010/main" val="80878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descr="add specific description" title="add specific title"/>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Fourth level</a:t>
            </a:r>
            <a:endParaRPr lang="en-US" dirty="0"/>
          </a:p>
        </p:txBody>
      </p:sp>
      <p:sp>
        <p:nvSpPr>
          <p:cNvPr id="13"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descr="add specific descripti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11"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4"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763857"/>
            <a:ext cx="9144000" cy="6094144"/>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BB0000"/>
              </a:solidFill>
            </a:endParaRPr>
          </a:p>
        </p:txBody>
      </p:sp>
      <p:sp>
        <p:nvSpPr>
          <p:cNvPr id="8" name="Content Placeholder 2" descr="add specific description" title="add specific title"/>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descr="add specific descript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descr="add specific description" title="add specific title"/>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smtClean="0">
                <a:solidFill>
                  <a:schemeClr val="tx1">
                    <a:lumMod val="75000"/>
                    <a:lumOff val="25000"/>
                  </a:schemeClr>
                </a:solidFill>
                <a:cs typeface="Arial"/>
              </a:rPr>
              <a:t>– </a:t>
            </a:r>
            <a:r>
              <a:rPr lang="en-US" sz="2400" dirty="0" err="1" smtClean="0">
                <a:solidFill>
                  <a:schemeClr val="tx1">
                    <a:lumMod val="75000"/>
                    <a:lumOff val="25000"/>
                  </a:schemeClr>
                </a:solidFill>
                <a:cs typeface="Arial"/>
              </a:rPr>
              <a:t>Firstandlast</a:t>
            </a:r>
            <a:r>
              <a:rPr lang="en-US" sz="2400" dirty="0" smtClean="0">
                <a:solidFill>
                  <a:schemeClr val="tx1">
                    <a:lumMod val="75000"/>
                    <a:lumOff val="25000"/>
                  </a:schemeClr>
                </a:solidFill>
                <a:cs typeface="Arial"/>
              </a:rPr>
              <a:t> Name</a:t>
            </a:r>
          </a:p>
          <a:p>
            <a:pPr algn="r">
              <a:lnSpc>
                <a:spcPct val="110000"/>
              </a:lnSpc>
            </a:pPr>
            <a:r>
              <a:rPr lang="en-US" sz="180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smtClean="0">
                <a:solidFill>
                  <a:srgbClr val="BB0032"/>
                </a:solidFill>
                <a:latin typeface="+mj-lt"/>
                <a:cs typeface="Arial"/>
              </a:rPr>
              <a:t>“Notable quote</a:t>
            </a:r>
            <a:br>
              <a:rPr lang="en-US" sz="6500" b="0" dirty="0" smtClean="0">
                <a:solidFill>
                  <a:srgbClr val="BB0032"/>
                </a:solidFill>
                <a:latin typeface="+mj-lt"/>
                <a:cs typeface="Arial"/>
              </a:rPr>
            </a:br>
            <a:r>
              <a:rPr lang="en-US" sz="6500" b="0" dirty="0" smtClean="0">
                <a:solidFill>
                  <a:srgbClr val="BB0032"/>
                </a:solidFill>
                <a:latin typeface="+mj-lt"/>
                <a:cs typeface="Arial"/>
              </a:rPr>
              <a:t>goes right here,</a:t>
            </a:r>
            <a:br>
              <a:rPr lang="en-US" sz="6500" b="0" dirty="0" smtClean="0">
                <a:solidFill>
                  <a:srgbClr val="BB0032"/>
                </a:solidFill>
                <a:latin typeface="+mj-lt"/>
                <a:cs typeface="Arial"/>
              </a:rPr>
            </a:br>
            <a:r>
              <a:rPr lang="en-US" sz="6500" b="0" dirty="0" smtClean="0">
                <a:solidFill>
                  <a:srgbClr val="BB0032"/>
                </a:solidFill>
                <a:latin typeface="+mj-lt"/>
                <a:cs typeface="Arial"/>
              </a:rPr>
              <a:t>yes right here.”</a:t>
            </a:r>
            <a:endParaRPr lang="en-US" dirty="0"/>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descr="add specific description of photo" title="Add specific title of photo"/>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descr="add specific description "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descr="add specific description" title="add specific title"/>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endParaRPr lang="en-US" dirty="0"/>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descr="add specific description" title="add specific title"/>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descr="add specific description" title="add specific title"/>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2" name="Content Placeholder 2" descr="add specific descripton&#10;"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descr="add specific descript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6"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736812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6" name="Content Placeholder 2" descr="add specific description&#10;" title="add specific title"/>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smtClean="0"/>
          </a:p>
          <a:p>
            <a:pPr lvl="0"/>
            <a:endParaRPr lang="en-US" dirty="0" smtClean="0"/>
          </a:p>
          <a:p>
            <a:pPr lvl="0"/>
            <a:endParaRPr lang="en-US" dirty="0" smtClean="0"/>
          </a:p>
          <a:p>
            <a:pPr lvl="0"/>
            <a:endParaRPr lang="en-US" dirty="0" smtClean="0"/>
          </a:p>
          <a:p>
            <a:pPr lvl="0"/>
            <a:r>
              <a:rPr lang="en-US" dirty="0" smtClean="0"/>
              <a:t>chart/graph/table</a:t>
            </a:r>
            <a:endParaRPr lang="en-US" dirty="0"/>
          </a:p>
        </p:txBody>
      </p:sp>
      <p:sp>
        <p:nvSpPr>
          <p:cNvPr id="8"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83328258"/>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7/22/2019</a:t>
            </a:fld>
            <a:endParaRPr lang="en-US" dirty="0"/>
          </a:p>
        </p:txBody>
      </p:sp>
      <p:sp>
        <p:nvSpPr>
          <p:cNvPr id="7" name="Rectangle 6"/>
          <p:cNvSpPr/>
          <p:nvPr userDrawn="1"/>
        </p:nvSpPr>
        <p:spPr>
          <a:xfrm>
            <a:off x="0" y="2974444"/>
            <a:ext cx="9144000" cy="2962806"/>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title="The Ohio State University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
        <p:nvSpPr>
          <p:cNvPr id="12"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fastcompany.com/3069187/how-to-prepare-for-your-dream-career-while-youre-in-the-job-you-have-no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themuse.com/advice/7-ways-to-lay-the-groundwork-for-your-next-job-even-if-you-dont-know-what-it-is" TargetMode="External"/><Relationship Id="rId4" Type="http://schemas.openxmlformats.org/officeDocument/2006/relationships/hyperlink" Target="https://www.insidehighered.com/advice/2018/05/17/how-create-opportunities-pivot-your-career-opin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1413015" y="3004457"/>
            <a:ext cx="6400800" cy="1562928"/>
          </a:xfrm>
          <a:prstGeom prst="rect">
            <a:avLst/>
          </a:prstGeom>
          <a:ln>
            <a:noFill/>
          </a:ln>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Preparing for the Next Step in Your Career</a:t>
            </a:r>
            <a:endParaRPr lang="en-US" dirty="0"/>
          </a:p>
        </p:txBody>
      </p:sp>
      <p:sp>
        <p:nvSpPr>
          <p:cNvPr id="16" name="Subtitle 2"/>
          <p:cNvSpPr txBox="1">
            <a:spLocks/>
          </p:cNvSpPr>
          <p:nvPr/>
        </p:nvSpPr>
        <p:spPr>
          <a:xfrm>
            <a:off x="1413015" y="4507003"/>
            <a:ext cx="6400800" cy="823382"/>
          </a:xfrm>
          <a:prstGeom prst="rect">
            <a:avLst/>
          </a:prstGeom>
          <a:ln>
            <a:noFill/>
          </a:ln>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t>Lisa Duffy</a:t>
            </a:r>
          </a:p>
          <a:p>
            <a:r>
              <a:rPr lang="en-US" sz="2800" dirty="0" smtClean="0"/>
              <a:t>Program Coordinator, University Registrar, The Ohio State University</a:t>
            </a:r>
            <a:endParaRPr lang="en-US" sz="2800" dirty="0"/>
          </a:p>
        </p:txBody>
      </p:sp>
    </p:spTree>
    <p:extLst>
      <p:ext uri="{BB962C8B-B14F-4D97-AF65-F5344CB8AC3E}">
        <p14:creationId xmlns:p14="http://schemas.microsoft.com/office/powerpoint/2010/main" val="2284477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xfrm>
            <a:off x="465827" y="1830387"/>
            <a:ext cx="3920420" cy="4525963"/>
          </a:xfrm>
          <a:ln>
            <a:noFill/>
          </a:ln>
        </p:spPr>
        <p:txBody>
          <a:bodyPr>
            <a:normAutofit/>
          </a:bodyPr>
          <a:lstStyle/>
          <a:p>
            <a:r>
              <a:rPr lang="en-US" dirty="0" smtClean="0"/>
              <a:t>Personal Life</a:t>
            </a:r>
          </a:p>
          <a:p>
            <a:pPr marL="457200" indent="-457200">
              <a:buFont typeface="Arial" panose="020B0604020202020204" pitchFamily="34" charset="0"/>
              <a:buChar char="•"/>
            </a:pPr>
            <a:r>
              <a:rPr lang="en-US" dirty="0" smtClean="0"/>
              <a:t>Location</a:t>
            </a:r>
          </a:p>
          <a:p>
            <a:pPr marL="914400" lvl="1" indent="-457200">
              <a:buFont typeface="Arial" panose="020B0604020202020204" pitchFamily="34" charset="0"/>
              <a:buChar char="•"/>
            </a:pPr>
            <a:r>
              <a:rPr lang="en-US" dirty="0" smtClean="0"/>
              <a:t>City/state</a:t>
            </a:r>
          </a:p>
          <a:p>
            <a:pPr marL="914400" lvl="1" indent="-457200">
              <a:buFont typeface="Arial" panose="020B0604020202020204" pitchFamily="34" charset="0"/>
              <a:buChar char="•"/>
            </a:pPr>
            <a:r>
              <a:rPr lang="en-US" dirty="0" smtClean="0"/>
              <a:t>School/Employer</a:t>
            </a:r>
          </a:p>
          <a:p>
            <a:pPr marL="457200" indent="-457200">
              <a:buFont typeface="Arial" panose="020B0604020202020204" pitchFamily="34" charset="0"/>
              <a:buChar char="•"/>
            </a:pPr>
            <a:r>
              <a:rPr lang="en-US" dirty="0"/>
              <a:t>Work/life balance</a:t>
            </a:r>
          </a:p>
          <a:p>
            <a:pPr marL="457200" indent="-457200">
              <a:buFont typeface="Arial" panose="020B0604020202020204" pitchFamily="34" charset="0"/>
              <a:buChar char="•"/>
            </a:pPr>
            <a:r>
              <a:rPr lang="en-US" dirty="0"/>
              <a:t>Education </a:t>
            </a:r>
            <a:r>
              <a:rPr lang="en-US" dirty="0" smtClean="0"/>
              <a:t>benefits</a:t>
            </a:r>
            <a:endParaRPr lang="en-US" dirty="0"/>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Envision what comes next</a:t>
            </a:r>
            <a:endParaRPr lang="en-US" dirty="0"/>
          </a:p>
        </p:txBody>
      </p:sp>
      <p:sp>
        <p:nvSpPr>
          <p:cNvPr id="5" name="Content Placeholder 8"/>
          <p:cNvSpPr>
            <a:spLocks noGrp="1"/>
          </p:cNvSpPr>
          <p:nvPr>
            <p:ph idx="13"/>
          </p:nvPr>
        </p:nvSpPr>
        <p:spPr>
          <a:xfrm>
            <a:off x="4813540" y="1828557"/>
            <a:ext cx="3890513" cy="4525963"/>
          </a:xfrm>
          <a:ln>
            <a:noFill/>
          </a:ln>
        </p:spPr>
        <p:txBody>
          <a:bodyPr>
            <a:normAutofit/>
          </a:bodyPr>
          <a:lstStyle/>
          <a:p>
            <a:r>
              <a:rPr lang="en-US" dirty="0" smtClean="0"/>
              <a:t>Work Life </a:t>
            </a:r>
          </a:p>
          <a:p>
            <a:pPr marL="457200" indent="-457200">
              <a:buFont typeface="Arial" panose="020B0604020202020204" pitchFamily="34" charset="0"/>
              <a:buChar char="•"/>
            </a:pPr>
            <a:r>
              <a:rPr lang="en-US" dirty="0" smtClean="0"/>
              <a:t>Higher Education</a:t>
            </a:r>
          </a:p>
          <a:p>
            <a:pPr marL="457200" indent="-457200">
              <a:buFont typeface="Arial" panose="020B0604020202020204" pitchFamily="34" charset="0"/>
              <a:buChar char="•"/>
            </a:pPr>
            <a:r>
              <a:rPr lang="en-US" dirty="0"/>
              <a:t>Responsibilities</a:t>
            </a:r>
          </a:p>
          <a:p>
            <a:pPr marL="914400" lvl="1" indent="-457200">
              <a:buFont typeface="Arial" panose="020B0604020202020204" pitchFamily="34" charset="0"/>
              <a:buChar char="•"/>
            </a:pPr>
            <a:r>
              <a:rPr lang="en-US" dirty="0" smtClean="0"/>
              <a:t>Student-Centered</a:t>
            </a:r>
          </a:p>
          <a:p>
            <a:pPr marL="914400" lvl="1" indent="-457200">
              <a:buFont typeface="Arial" panose="020B0604020202020204" pitchFamily="34" charset="0"/>
              <a:buChar char="•"/>
            </a:pPr>
            <a:r>
              <a:rPr lang="en-US" dirty="0" smtClean="0"/>
              <a:t>Supervision/ management</a:t>
            </a:r>
          </a:p>
          <a:p>
            <a:pPr marL="457200" indent="-457200">
              <a:buFont typeface="Arial" panose="020B0604020202020204" pitchFamily="34" charset="0"/>
              <a:buChar char="•"/>
            </a:pPr>
            <a:r>
              <a:rPr lang="en-US" dirty="0" smtClean="0"/>
              <a:t>Skills</a:t>
            </a:r>
          </a:p>
        </p:txBody>
      </p:sp>
      <p:sp>
        <p:nvSpPr>
          <p:cNvPr id="2" name="TextBox 1"/>
          <p:cNvSpPr txBox="1"/>
          <p:nvPr/>
        </p:nvSpPr>
        <p:spPr>
          <a:xfrm>
            <a:off x="1302588" y="5753819"/>
            <a:ext cx="6012611" cy="584775"/>
          </a:xfrm>
          <a:prstGeom prst="rect">
            <a:avLst/>
          </a:prstGeom>
          <a:noFill/>
        </p:spPr>
        <p:txBody>
          <a:bodyPr wrap="square" rtlCol="0">
            <a:spAutoFit/>
          </a:bodyPr>
          <a:lstStyle/>
          <a:p>
            <a:r>
              <a:rPr lang="en-US" sz="3200" dirty="0" smtClean="0"/>
              <a:t>What are you doing this for?</a:t>
            </a:r>
            <a:endParaRPr lang="en-US" sz="3200" dirty="0"/>
          </a:p>
        </p:txBody>
      </p:sp>
    </p:spTree>
    <p:extLst>
      <p:ext uri="{BB962C8B-B14F-4D97-AF65-F5344CB8AC3E}">
        <p14:creationId xmlns:p14="http://schemas.microsoft.com/office/powerpoint/2010/main" val="68076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ln>
            <a:noFill/>
          </a:ln>
        </p:spPr>
        <p:txBody>
          <a:bodyPr/>
          <a:lstStyle/>
          <a:p>
            <a:pPr marL="457200" indent="-457200">
              <a:buFont typeface="Arial" panose="020B0604020202020204" pitchFamily="34" charset="0"/>
              <a:buChar char="•"/>
            </a:pPr>
            <a:r>
              <a:rPr lang="en-US" dirty="0" smtClean="0"/>
              <a:t>Advocate for yourself</a:t>
            </a:r>
          </a:p>
          <a:p>
            <a:pPr marL="457200" indent="-457200">
              <a:buFont typeface="Arial" panose="020B0604020202020204" pitchFamily="34" charset="0"/>
              <a:buChar char="•"/>
            </a:pPr>
            <a:r>
              <a:rPr lang="en-US" dirty="0"/>
              <a:t>Know yourself</a:t>
            </a:r>
          </a:p>
          <a:p>
            <a:pPr marL="914400" lvl="1" indent="-457200">
              <a:buFont typeface="Arial" panose="020B0604020202020204" pitchFamily="34" charset="0"/>
              <a:buChar char="•"/>
            </a:pPr>
            <a:r>
              <a:rPr lang="en-US" dirty="0"/>
              <a:t>Myer-Briggs</a:t>
            </a:r>
          </a:p>
          <a:p>
            <a:pPr marL="914400" lvl="1" indent="-457200">
              <a:buFont typeface="Arial" panose="020B0604020202020204" pitchFamily="34" charset="0"/>
              <a:buChar char="•"/>
            </a:pPr>
            <a:r>
              <a:rPr lang="en-US" dirty="0"/>
              <a:t>True Colors</a:t>
            </a:r>
          </a:p>
          <a:p>
            <a:pPr marL="914400" lvl="1" indent="-457200">
              <a:buFont typeface="Arial" panose="020B0604020202020204" pitchFamily="34" charset="0"/>
              <a:buChar char="•"/>
            </a:pPr>
            <a:r>
              <a:rPr lang="en-US" dirty="0"/>
              <a:t>Strengths</a:t>
            </a:r>
          </a:p>
          <a:p>
            <a:pPr marL="457200" indent="-457200">
              <a:buFont typeface="Arial" panose="020B0604020202020204" pitchFamily="34" charset="0"/>
              <a:buChar char="•"/>
            </a:pPr>
            <a:r>
              <a:rPr lang="en-US" dirty="0" smtClean="0"/>
              <a:t>Communicate</a:t>
            </a:r>
            <a:endParaRPr lang="en-US" dirty="0"/>
          </a:p>
          <a:p>
            <a:pPr marL="457200" indent="-457200">
              <a:buFont typeface="Arial" panose="020B0604020202020204" pitchFamily="34" charset="0"/>
              <a:buChar char="•"/>
            </a:pPr>
            <a:r>
              <a:rPr lang="en-US" dirty="0"/>
              <a:t>Be </a:t>
            </a:r>
            <a:r>
              <a:rPr lang="en-US" dirty="0" smtClean="0"/>
              <a:t>innovative</a:t>
            </a:r>
            <a:endParaRPr lang="en-US" dirty="0"/>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What to do now</a:t>
            </a:r>
            <a:endParaRPr lang="en-US" dirty="0"/>
          </a:p>
        </p:txBody>
      </p:sp>
    </p:spTree>
    <p:extLst>
      <p:ext uri="{BB962C8B-B14F-4D97-AF65-F5344CB8AC3E}">
        <p14:creationId xmlns:p14="http://schemas.microsoft.com/office/powerpoint/2010/main" val="3216495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ln>
            <a:noFill/>
          </a:ln>
        </p:spPr>
        <p:txBody>
          <a:bodyPr/>
          <a:lstStyle/>
          <a:p>
            <a:pPr marL="457200" indent="-457200">
              <a:buFont typeface="Arial" panose="020B0604020202020204" pitchFamily="34" charset="0"/>
              <a:buChar char="•"/>
            </a:pPr>
            <a:r>
              <a:rPr lang="en-US" dirty="0"/>
              <a:t>Meet a lot of people</a:t>
            </a:r>
          </a:p>
          <a:p>
            <a:pPr marL="457200" indent="-457200">
              <a:buFont typeface="Arial" panose="020B0604020202020204" pitchFamily="34" charset="0"/>
              <a:buChar char="•"/>
            </a:pPr>
            <a:r>
              <a:rPr lang="en-US" dirty="0"/>
              <a:t>Have a positive attitude, especially when changes happen to you</a:t>
            </a:r>
          </a:p>
          <a:p>
            <a:pPr marL="457200" indent="-457200">
              <a:buFont typeface="Arial" panose="020B0604020202020204" pitchFamily="34" charset="0"/>
              <a:buChar char="•"/>
            </a:pPr>
            <a:r>
              <a:rPr lang="en-US" dirty="0" smtClean="0"/>
              <a:t>Set </a:t>
            </a:r>
            <a:r>
              <a:rPr lang="en-US" dirty="0"/>
              <a:t>goals </a:t>
            </a:r>
            <a:endParaRPr lang="en-US" dirty="0" smtClean="0"/>
          </a:p>
          <a:p>
            <a:pPr marL="457200" indent="-457200">
              <a:buFont typeface="Arial" panose="020B0604020202020204" pitchFamily="34" charset="0"/>
              <a:buChar char="•"/>
            </a:pPr>
            <a:r>
              <a:rPr lang="en-US" dirty="0" smtClean="0"/>
              <a:t>Say </a:t>
            </a:r>
            <a:r>
              <a:rPr lang="en-US" dirty="0"/>
              <a:t>yes to new opportunities</a:t>
            </a:r>
          </a:p>
          <a:p>
            <a:pPr marL="457200" indent="-457200">
              <a:buFont typeface="Arial" panose="020B0604020202020204" pitchFamily="34" charset="0"/>
              <a:buChar char="•"/>
            </a:pPr>
            <a:r>
              <a:rPr lang="en-US" dirty="0" smtClean="0"/>
              <a:t>Look </a:t>
            </a:r>
            <a:r>
              <a:rPr lang="en-US" dirty="0"/>
              <a:t>for professional development activities</a:t>
            </a:r>
            <a:endParaRPr lang="en-US" dirty="0" smtClean="0"/>
          </a:p>
          <a:p>
            <a:pPr marL="457200" indent="-457200">
              <a:buFont typeface="Arial" panose="020B0604020202020204" pitchFamily="34" charset="0"/>
              <a:buChar char="•"/>
            </a:pPr>
            <a:r>
              <a:rPr lang="en-US" dirty="0" smtClean="0"/>
              <a:t>Pull out past performance evaluations</a:t>
            </a:r>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What to do now</a:t>
            </a:r>
            <a:endParaRPr lang="en-US" dirty="0"/>
          </a:p>
        </p:txBody>
      </p:sp>
    </p:spTree>
    <p:extLst>
      <p:ext uri="{BB962C8B-B14F-4D97-AF65-F5344CB8AC3E}">
        <p14:creationId xmlns:p14="http://schemas.microsoft.com/office/powerpoint/2010/main" val="78850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ln>
            <a:noFill/>
          </a:ln>
        </p:spPr>
        <p:txBody>
          <a:bodyPr/>
          <a:lstStyle/>
          <a:p>
            <a:pPr marL="457200" indent="-457200">
              <a:buFont typeface="Arial" panose="020B0604020202020204" pitchFamily="34" charset="0"/>
              <a:buChar char="•"/>
            </a:pPr>
            <a:r>
              <a:rPr lang="en-US" dirty="0"/>
              <a:t>Check job </a:t>
            </a:r>
            <a:r>
              <a:rPr lang="en-US" dirty="0" smtClean="0"/>
              <a:t>postings</a:t>
            </a:r>
            <a:endParaRPr lang="en-US" dirty="0"/>
          </a:p>
          <a:p>
            <a:pPr marL="457200" indent="-457200">
              <a:buFont typeface="Arial" panose="020B0604020202020204" pitchFamily="34" charset="0"/>
              <a:buChar char="•"/>
            </a:pPr>
            <a:r>
              <a:rPr lang="en-US" dirty="0" smtClean="0"/>
              <a:t>Keep </a:t>
            </a:r>
            <a:r>
              <a:rPr lang="en-US" dirty="0"/>
              <a:t>your résumé up-to-date</a:t>
            </a:r>
          </a:p>
          <a:p>
            <a:pPr marL="457200" indent="-457200">
              <a:buFont typeface="Arial" panose="020B0604020202020204" pitchFamily="34" charset="0"/>
              <a:buChar char="•"/>
            </a:pPr>
            <a:r>
              <a:rPr lang="en-US" dirty="0" smtClean="0"/>
              <a:t>Have a plan, even if it’s not to have a plan</a:t>
            </a:r>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What to do now</a:t>
            </a:r>
            <a:endParaRPr lang="en-US" dirty="0"/>
          </a:p>
        </p:txBody>
      </p:sp>
    </p:spTree>
    <p:extLst>
      <p:ext uri="{BB962C8B-B14F-4D97-AF65-F5344CB8AC3E}">
        <p14:creationId xmlns:p14="http://schemas.microsoft.com/office/powerpoint/2010/main" val="1960803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ln>
            <a:noFill/>
          </a:ln>
        </p:spPr>
        <p:txBody>
          <a:bodyPr/>
          <a:lstStyle/>
          <a:p>
            <a:pPr marL="457200" indent="-457200">
              <a:buFont typeface="Arial" panose="020B0604020202020204" pitchFamily="34" charset="0"/>
              <a:buChar char="•"/>
            </a:pPr>
            <a:r>
              <a:rPr lang="en-US" dirty="0" smtClean="0"/>
              <a:t>Write down examples of what you have done to answer possible questions </a:t>
            </a:r>
          </a:p>
          <a:p>
            <a:pPr marL="914400" lvl="1" indent="-457200">
              <a:buFont typeface="Arial" panose="020B0604020202020204" pitchFamily="34" charset="0"/>
              <a:buChar char="•"/>
            </a:pPr>
            <a:r>
              <a:rPr lang="en-US" dirty="0"/>
              <a:t>3 “other duties as assigned” that you have done in your job</a:t>
            </a:r>
          </a:p>
          <a:p>
            <a:pPr marL="914400" lvl="1" indent="-457200">
              <a:buFont typeface="Arial" panose="020B0604020202020204" pitchFamily="34" charset="0"/>
              <a:buChar char="•"/>
            </a:pPr>
            <a:r>
              <a:rPr lang="en-US" dirty="0"/>
              <a:t>3 new things you have learned in your job</a:t>
            </a:r>
          </a:p>
          <a:p>
            <a:pPr marL="914400" lvl="1" indent="-457200">
              <a:buFont typeface="Arial" panose="020B0604020202020204" pitchFamily="34" charset="0"/>
              <a:buChar char="•"/>
            </a:pPr>
            <a:r>
              <a:rPr lang="en-US" dirty="0"/>
              <a:t>3 things you haven’t had a lot of experience with but could gain in your job</a:t>
            </a:r>
          </a:p>
          <a:p>
            <a:pPr marL="457200" indent="-457200">
              <a:buFont typeface="Arial" panose="020B0604020202020204" pitchFamily="34" charset="0"/>
              <a:buChar char="•"/>
            </a:pPr>
            <a:r>
              <a:rPr lang="en-US" dirty="0" smtClean="0"/>
              <a:t>Know why your goals are your goals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smtClean="0"/>
          </a:p>
        </p:txBody>
      </p:sp>
      <p:sp>
        <p:nvSpPr>
          <p:cNvPr id="6" name="Content Placeholder 5"/>
          <p:cNvSpPr>
            <a:spLocks noGrp="1"/>
          </p:cNvSpPr>
          <p:nvPr>
            <p:ph idx="15"/>
          </p:nvPr>
        </p:nvSpPr>
        <p:spPr>
          <a:ln>
            <a:noFill/>
          </a:ln>
        </p:spPr>
        <p:txBody>
          <a:bodyPr/>
          <a:lstStyle/>
          <a:p>
            <a:r>
              <a:rPr lang="en-US" dirty="0" smtClean="0">
                <a:solidFill>
                  <a:srgbClr val="FFFFFF"/>
                </a:solidFill>
              </a:rPr>
              <a:t>University Registrar</a:t>
            </a:r>
            <a:endParaRPr lang="en-US" dirty="0">
              <a:solidFill>
                <a:srgbClr val="FFFFFF"/>
              </a:solidFill>
            </a:endParaRPr>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Prepare for Interviews</a:t>
            </a:r>
            <a:endParaRPr lang="en-US" dirty="0"/>
          </a:p>
        </p:txBody>
      </p:sp>
    </p:spTree>
    <p:extLst>
      <p:ext uri="{BB962C8B-B14F-4D97-AF65-F5344CB8AC3E}">
        <p14:creationId xmlns:p14="http://schemas.microsoft.com/office/powerpoint/2010/main" val="3947372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ln>
            <a:noFill/>
          </a:ln>
        </p:spPr>
        <p:txBody>
          <a:bodyPr/>
          <a:lstStyle/>
          <a:p>
            <a:pPr marL="457200" indent="-457200">
              <a:buFont typeface="Arial" panose="020B0604020202020204" pitchFamily="34" charset="0"/>
              <a:buChar char="•"/>
            </a:pPr>
            <a:r>
              <a:rPr lang="en-US" dirty="0"/>
              <a:t>What are interview questions that you have gotten that have really thrown you off</a:t>
            </a:r>
            <a:r>
              <a:rPr lang="en-US" dirty="0" smtClean="0"/>
              <a:t>?</a:t>
            </a:r>
          </a:p>
          <a:p>
            <a:pPr marL="457200" indent="-457200">
              <a:buFont typeface="Arial" panose="020B0604020202020204" pitchFamily="34" charset="0"/>
              <a:buChar char="•"/>
            </a:pPr>
            <a:r>
              <a:rPr lang="en-US" dirty="0" smtClean="0"/>
              <a:t>What is something you never thought you’d be asked to that has helped you?</a:t>
            </a:r>
            <a:endParaRPr lang="en-US" dirty="0"/>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Discussion</a:t>
            </a:r>
            <a:endParaRPr lang="en-US" dirty="0"/>
          </a:p>
        </p:txBody>
      </p:sp>
    </p:spTree>
    <p:extLst>
      <p:ext uri="{BB962C8B-B14F-4D97-AF65-F5344CB8AC3E}">
        <p14:creationId xmlns:p14="http://schemas.microsoft.com/office/powerpoint/2010/main" val="3746076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5"/>
          </p:nvPr>
        </p:nvSpPr>
        <p:spPr>
          <a:ln>
            <a:noFill/>
          </a:ln>
        </p:spPr>
        <p:txBody>
          <a:bodyPr/>
          <a:lstStyle/>
          <a:p>
            <a:r>
              <a:rPr lang="en-US" dirty="0" smtClean="0"/>
              <a:t>University Registrar</a:t>
            </a:r>
            <a:endParaRPr lang="en-US" dirty="0"/>
          </a:p>
        </p:txBody>
      </p:sp>
      <p:pic>
        <p:nvPicPr>
          <p:cNvPr id="1032" name="Picture 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240" y="898622"/>
            <a:ext cx="7953555" cy="5965166"/>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820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3"/>
          </p:nvPr>
        </p:nvSpPr>
        <p:spPr>
          <a:xfrm>
            <a:off x="306916" y="1830386"/>
            <a:ext cx="8669614" cy="4913313"/>
          </a:xfrm>
          <a:ln>
            <a:noFill/>
          </a:ln>
        </p:spPr>
        <p:txBody>
          <a:bodyPr>
            <a:normAutofit fontScale="77500" lnSpcReduction="20000"/>
          </a:bodyPr>
          <a:lstStyle/>
          <a:p>
            <a:pPr marL="457200" indent="-457200">
              <a:buFont typeface="Arial" panose="020B0604020202020204" pitchFamily="34" charset="0"/>
              <a:buChar char="•"/>
            </a:pPr>
            <a:r>
              <a:rPr lang="en-US" dirty="0" smtClean="0"/>
              <a:t>Moran, G. (2017, March 28). </a:t>
            </a:r>
            <a:r>
              <a:rPr lang="en-US" i="1" dirty="0" smtClean="0"/>
              <a:t>How to Prepare For Your Dream Career While You’re In The Job You Have Now. </a:t>
            </a:r>
            <a:r>
              <a:rPr lang="en-US" dirty="0"/>
              <a:t>Retrieved from </a:t>
            </a:r>
            <a:r>
              <a:rPr lang="en-US" dirty="0">
                <a:hlinkClick r:id="rId3"/>
              </a:rPr>
              <a:t>https://</a:t>
            </a:r>
            <a:r>
              <a:rPr lang="en-US" dirty="0" smtClean="0">
                <a:hlinkClick r:id="rId3"/>
              </a:rPr>
              <a:t>www.fastcompany.com/3069187/how-to-prepare-for-your-dream-career-while-youre-in-the-job-you-have-now</a:t>
            </a:r>
            <a:endParaRPr lang="en-US" dirty="0" smtClean="0"/>
          </a:p>
          <a:p>
            <a:pPr marL="457200" indent="-457200">
              <a:buFont typeface="Arial" panose="020B0604020202020204" pitchFamily="34" charset="0"/>
              <a:buChar char="•"/>
            </a:pPr>
            <a:r>
              <a:rPr lang="en-US" dirty="0" smtClean="0"/>
              <a:t>White, J. S. (2018, May 17). </a:t>
            </a:r>
            <a:r>
              <a:rPr lang="en-US" i="1" dirty="0" smtClean="0"/>
              <a:t>Anticipating and Creating Career Pivots. </a:t>
            </a:r>
            <a:r>
              <a:rPr lang="en-US" dirty="0" smtClean="0"/>
              <a:t>Retrieved </a:t>
            </a:r>
            <a:r>
              <a:rPr lang="en-US" dirty="0"/>
              <a:t>from </a:t>
            </a:r>
            <a:r>
              <a:rPr lang="en-US" dirty="0">
                <a:hlinkClick r:id="rId4"/>
              </a:rPr>
              <a:t>https://</a:t>
            </a:r>
            <a:r>
              <a:rPr lang="en-US" dirty="0" smtClean="0">
                <a:hlinkClick r:id="rId4"/>
              </a:rPr>
              <a:t>www.insidehighered.com/advice/2018/05/17/how-create-opportunities-pivot-your-career-opinion</a:t>
            </a:r>
            <a:r>
              <a:rPr lang="en-US" dirty="0" smtClean="0"/>
              <a:t> </a:t>
            </a:r>
          </a:p>
          <a:p>
            <a:pPr marL="457200" indent="-457200">
              <a:buFont typeface="Arial" panose="020B0604020202020204" pitchFamily="34" charset="0"/>
              <a:buChar char="•"/>
            </a:pPr>
            <a:r>
              <a:rPr lang="en-US" dirty="0" smtClean="0"/>
              <a:t>Zhang, L. (???). 7 Ways to Lay the Groundwork for Your Next Job (Even if You Don’t Know What it Is). Retrieved from </a:t>
            </a:r>
            <a:r>
              <a:rPr lang="en-US" dirty="0">
                <a:hlinkClick r:id="rId5"/>
              </a:rPr>
              <a:t>https://www.themuse.com/advice/7-ways-to-lay-the-groundwork-for-your-next-job-even-if-you-dont-know-what-it-is</a:t>
            </a:r>
            <a:endParaRPr lang="en-US" dirty="0"/>
          </a:p>
        </p:txBody>
      </p:sp>
      <p:sp>
        <p:nvSpPr>
          <p:cNvPr id="6" name="Content Placeholder 5"/>
          <p:cNvSpPr>
            <a:spLocks noGrp="1"/>
          </p:cNvSpPr>
          <p:nvPr>
            <p:ph idx="15"/>
          </p:nvPr>
        </p:nvSpPr>
        <p:spPr>
          <a:ln>
            <a:noFill/>
          </a:ln>
        </p:spPr>
        <p:txBody>
          <a:bodyPr/>
          <a:lstStyle/>
          <a:p>
            <a:r>
              <a:rPr lang="en-US" dirty="0" smtClean="0"/>
              <a:t>University Registrar</a:t>
            </a:r>
            <a:endParaRPr lang="en-US" dirty="0"/>
          </a:p>
        </p:txBody>
      </p:sp>
      <p:sp>
        <p:nvSpPr>
          <p:cNvPr id="8" name="Title 7"/>
          <p:cNvSpPr>
            <a:spLocks noGrp="1"/>
          </p:cNvSpPr>
          <p:nvPr>
            <p:ph type="title"/>
          </p:nvPr>
        </p:nvSpPr>
        <p:spPr>
          <a:xfrm>
            <a:off x="306916" y="1208106"/>
            <a:ext cx="8562763" cy="508313"/>
          </a:xfrm>
          <a:ln>
            <a:noFill/>
          </a:ln>
        </p:spPr>
        <p:txBody>
          <a:bodyPr>
            <a:normAutofit fontScale="90000"/>
          </a:bodyPr>
          <a:lstStyle/>
          <a:p>
            <a:r>
              <a:rPr lang="en-US" dirty="0" smtClean="0"/>
              <a:t>Citations</a:t>
            </a:r>
            <a:endParaRPr lang="en-US" dirty="0"/>
          </a:p>
        </p:txBody>
      </p:sp>
    </p:spTree>
    <p:extLst>
      <p:ext uri="{BB962C8B-B14F-4D97-AF65-F5344CB8AC3E}">
        <p14:creationId xmlns:p14="http://schemas.microsoft.com/office/powerpoint/2010/main" val="4041047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5"/>
          </p:nvPr>
        </p:nvSpPr>
        <p:spPr>
          <a:ln>
            <a:noFill/>
          </a:ln>
        </p:spPr>
        <p:txBody>
          <a:bodyPr/>
          <a:lstStyle/>
          <a:p>
            <a:r>
              <a:rPr lang="en-US" dirty="0"/>
              <a:t>University Registrar</a:t>
            </a:r>
          </a:p>
          <a:p>
            <a:endParaRPr lang="en-US" dirty="0"/>
          </a:p>
        </p:txBody>
      </p:sp>
      <p:sp>
        <p:nvSpPr>
          <p:cNvPr id="9" name="Content Placeholder 8"/>
          <p:cNvSpPr>
            <a:spLocks noGrp="1"/>
          </p:cNvSpPr>
          <p:nvPr>
            <p:ph idx="16"/>
          </p:nvPr>
        </p:nvSpPr>
        <p:spPr>
          <a:ln>
            <a:noFill/>
          </a:ln>
        </p:spPr>
        <p:txBody>
          <a:bodyPr/>
          <a:lstStyle/>
          <a:p>
            <a:endParaRPr lang="en-US" dirty="0"/>
          </a:p>
        </p:txBody>
      </p:sp>
    </p:spTree>
    <p:extLst>
      <p:ext uri="{BB962C8B-B14F-4D97-AF65-F5344CB8AC3E}">
        <p14:creationId xmlns:p14="http://schemas.microsoft.com/office/powerpoint/2010/main" val="1638356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a:ln>
            <a:noFill/>
          </a:ln>
        </p:spPr>
        <p:txBody>
          <a:bodyPr/>
          <a:lstStyle/>
          <a:p>
            <a:r>
              <a:rPr lang="en-US" dirty="0" smtClean="0"/>
              <a:t>University Registrar</a:t>
            </a:r>
            <a:endParaRPr lang="en-US" dirty="0"/>
          </a:p>
        </p:txBody>
      </p:sp>
    </p:spTree>
    <p:extLst>
      <p:ext uri="{BB962C8B-B14F-4D97-AF65-F5344CB8AC3E}">
        <p14:creationId xmlns:p14="http://schemas.microsoft.com/office/powerpoint/2010/main" val="786936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3"/>
            <p:extLst>
              <p:ext uri="{D42A27DB-BD31-4B8C-83A1-F6EECF244321}">
                <p14:modId xmlns:p14="http://schemas.microsoft.com/office/powerpoint/2010/main" val="2813020637"/>
              </p:ext>
            </p:extLst>
          </p:nvPr>
        </p:nvGraphicFramePr>
        <p:xfrm>
          <a:off x="0" y="969264"/>
          <a:ext cx="9144000" cy="5888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5"/>
          </p:nvPr>
        </p:nvSpPr>
        <p:spPr>
          <a:ln>
            <a:noFill/>
          </a:ln>
        </p:spPr>
        <p:txBody>
          <a:bodyPr/>
          <a:lstStyle/>
          <a:p>
            <a:r>
              <a:rPr lang="en-US" dirty="0" smtClean="0"/>
              <a:t>University Registrar</a:t>
            </a:r>
            <a:endParaRPr lang="en-US" dirty="0"/>
          </a:p>
        </p:txBody>
      </p:sp>
    </p:spTree>
    <p:extLst>
      <p:ext uri="{BB962C8B-B14F-4D97-AF65-F5344CB8AC3E}">
        <p14:creationId xmlns:p14="http://schemas.microsoft.com/office/powerpoint/2010/main" val="3293156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3"/>
          </p:nvPr>
        </p:nvSpPr>
        <p:spPr>
          <a:xfrm>
            <a:off x="181155" y="2156604"/>
            <a:ext cx="8795375" cy="4199746"/>
          </a:xfrm>
          <a:ln>
            <a:noFill/>
          </a:ln>
        </p:spPr>
        <p:txBody>
          <a:bodyPr>
            <a:normAutofit/>
          </a:bodyPr>
          <a:lstStyle/>
          <a:p>
            <a:pPr marL="514350" indent="-514350">
              <a:buFont typeface="+mj-lt"/>
              <a:buAutoNum type="arabicPeriod"/>
            </a:pPr>
            <a:r>
              <a:rPr lang="en-US" dirty="0" smtClean="0"/>
              <a:t>Get Out There</a:t>
            </a:r>
          </a:p>
          <a:p>
            <a:pPr marL="514350" indent="-514350">
              <a:buFont typeface="+mj-lt"/>
              <a:buAutoNum type="arabicPeriod"/>
            </a:pPr>
            <a:r>
              <a:rPr lang="en-US" dirty="0" smtClean="0"/>
              <a:t>Stay in Touch</a:t>
            </a:r>
          </a:p>
          <a:p>
            <a:pPr marL="514350" indent="-514350">
              <a:buFont typeface="+mj-lt"/>
              <a:buAutoNum type="arabicPeriod"/>
            </a:pPr>
            <a:r>
              <a:rPr lang="en-US" dirty="0" smtClean="0"/>
              <a:t>Build Expertise</a:t>
            </a:r>
          </a:p>
          <a:p>
            <a:pPr marL="514350" indent="-514350">
              <a:buFont typeface="+mj-lt"/>
              <a:buAutoNum type="arabicPeriod"/>
            </a:pPr>
            <a:r>
              <a:rPr lang="en-US" dirty="0" smtClean="0"/>
              <a:t>Learn Something New</a:t>
            </a:r>
          </a:p>
          <a:p>
            <a:pPr marL="514350" indent="-514350">
              <a:buFont typeface="+mj-lt"/>
              <a:buAutoNum type="arabicPeriod"/>
            </a:pPr>
            <a:r>
              <a:rPr lang="en-US" dirty="0" smtClean="0"/>
              <a:t>Push for Results</a:t>
            </a:r>
          </a:p>
          <a:p>
            <a:pPr marL="514350" indent="-514350">
              <a:buFont typeface="+mj-lt"/>
              <a:buAutoNum type="arabicPeriod"/>
            </a:pPr>
            <a:r>
              <a:rPr lang="en-US" dirty="0" smtClean="0"/>
              <a:t>Figure Out Your Values</a:t>
            </a:r>
          </a:p>
          <a:p>
            <a:pPr marL="514350" indent="-514350">
              <a:buFont typeface="+mj-lt"/>
              <a:buAutoNum type="arabicPeriod"/>
            </a:pPr>
            <a:r>
              <a:rPr lang="en-US" dirty="0" smtClean="0"/>
              <a:t>Say Yes</a:t>
            </a:r>
          </a:p>
        </p:txBody>
      </p:sp>
      <p:sp>
        <p:nvSpPr>
          <p:cNvPr id="8" name="Content Placeholder 7"/>
          <p:cNvSpPr>
            <a:spLocks noGrp="1"/>
          </p:cNvSpPr>
          <p:nvPr>
            <p:ph idx="15"/>
          </p:nvPr>
        </p:nvSpPr>
        <p:spPr>
          <a:ln>
            <a:noFill/>
          </a:ln>
        </p:spPr>
        <p:txBody>
          <a:bodyPr/>
          <a:lstStyle/>
          <a:p>
            <a:r>
              <a:rPr lang="en-US" dirty="0" smtClean="0"/>
              <a:t>University Registrar</a:t>
            </a:r>
            <a:endParaRPr lang="en-US" dirty="0"/>
          </a:p>
        </p:txBody>
      </p:sp>
      <p:sp>
        <p:nvSpPr>
          <p:cNvPr id="9" name="Content Placeholder 8"/>
          <p:cNvSpPr>
            <a:spLocks noGrp="1"/>
          </p:cNvSpPr>
          <p:nvPr>
            <p:ph idx="16"/>
          </p:nvPr>
        </p:nvSpPr>
        <p:spPr>
          <a:xfrm>
            <a:off x="4496539" y="1052951"/>
            <a:ext cx="4642821" cy="636119"/>
          </a:xfrm>
          <a:ln>
            <a:noFill/>
          </a:ln>
        </p:spPr>
        <p:txBody>
          <a:bodyPr/>
          <a:lstStyle/>
          <a:p>
            <a:r>
              <a:rPr lang="en-US" dirty="0" smtClean="0"/>
              <a:t>From the experts</a:t>
            </a:r>
            <a:endParaRPr lang="en-US" dirty="0"/>
          </a:p>
        </p:txBody>
      </p:sp>
      <p:sp>
        <p:nvSpPr>
          <p:cNvPr id="10" name="Title 5"/>
          <p:cNvSpPr>
            <a:spLocks noGrp="1"/>
          </p:cNvSpPr>
          <p:nvPr>
            <p:ph type="title"/>
          </p:nvPr>
        </p:nvSpPr>
        <p:spPr>
          <a:xfrm>
            <a:off x="181156" y="1208106"/>
            <a:ext cx="7255964" cy="508313"/>
          </a:xfrm>
          <a:ln>
            <a:noFill/>
          </a:ln>
        </p:spPr>
        <p:txBody>
          <a:bodyPr>
            <a:noAutofit/>
          </a:bodyPr>
          <a:lstStyle/>
          <a:p>
            <a:r>
              <a:rPr lang="en-US" sz="2800" dirty="0">
                <a:solidFill>
                  <a:srgbClr val="333333"/>
                </a:solidFill>
                <a:latin typeface="barlow semi condensed"/>
              </a:rPr>
              <a:t>7 Ways to Lay the Groundwork for Your Next Job (Even if You Don't Know What it Is)</a:t>
            </a:r>
            <a:endParaRPr lang="en-US" sz="2800" i="0" dirty="0">
              <a:solidFill>
                <a:srgbClr val="333333"/>
              </a:solidFill>
              <a:effectLst/>
              <a:latin typeface="barlow semi condensed"/>
            </a:endParaRPr>
          </a:p>
        </p:txBody>
      </p:sp>
    </p:spTree>
    <p:extLst>
      <p:ext uri="{BB962C8B-B14F-4D97-AF65-F5344CB8AC3E}">
        <p14:creationId xmlns:p14="http://schemas.microsoft.com/office/powerpoint/2010/main" val="1112261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3"/>
          </p:nvPr>
        </p:nvSpPr>
        <p:spPr>
          <a:xfrm>
            <a:off x="181155" y="2156604"/>
            <a:ext cx="8795375" cy="4199746"/>
          </a:xfrm>
          <a:ln>
            <a:noFill/>
          </a:ln>
        </p:spPr>
        <p:txBody>
          <a:bodyPr>
            <a:normAutofit fontScale="92500"/>
          </a:bodyPr>
          <a:lstStyle/>
          <a:p>
            <a:pPr marL="457200" indent="-457200">
              <a:buFont typeface="Arial" panose="020B0604020202020204" pitchFamily="34" charset="0"/>
              <a:buChar char="•"/>
            </a:pPr>
            <a:r>
              <a:rPr lang="en-US" dirty="0" smtClean="0"/>
              <a:t>“Preparing for pivotal opportunities takes time, self-reflection and imagination.”</a:t>
            </a:r>
          </a:p>
          <a:p>
            <a:pPr marL="457200" indent="-457200">
              <a:buFont typeface="Arial" panose="020B0604020202020204" pitchFamily="34" charset="0"/>
              <a:buChar char="•"/>
            </a:pPr>
            <a:r>
              <a:rPr lang="en-US" dirty="0" smtClean="0"/>
              <a:t>Do your job well and keep an eye out for new opportunities to achieve your goals</a:t>
            </a:r>
          </a:p>
          <a:p>
            <a:pPr marL="457200" indent="-457200">
              <a:buFont typeface="Arial" panose="020B0604020202020204" pitchFamily="34" charset="0"/>
              <a:buChar char="•"/>
            </a:pPr>
            <a:r>
              <a:rPr lang="en-US" dirty="0" smtClean="0"/>
              <a:t>Find a position that you think you could do well </a:t>
            </a:r>
          </a:p>
          <a:p>
            <a:pPr marL="914400" lvl="1" indent="-457200">
              <a:buFont typeface="Arial" panose="020B0604020202020204" pitchFamily="34" charset="0"/>
              <a:buChar char="•"/>
            </a:pPr>
            <a:r>
              <a:rPr lang="en-US" dirty="0" smtClean="0"/>
              <a:t>What qualifications do you need for it? </a:t>
            </a:r>
          </a:p>
          <a:p>
            <a:pPr marL="914400" lvl="1" indent="-457200">
              <a:buFont typeface="Arial" panose="020B0604020202020204" pitchFamily="34" charset="0"/>
              <a:buChar char="•"/>
            </a:pPr>
            <a:r>
              <a:rPr lang="en-US" dirty="0" smtClean="0"/>
              <a:t>Are you ready to apply for it? </a:t>
            </a:r>
          </a:p>
          <a:p>
            <a:pPr marL="914400" lvl="1" indent="-457200">
              <a:buFont typeface="Arial" panose="020B0604020202020204" pitchFamily="34" charset="0"/>
              <a:buChar char="•"/>
            </a:pPr>
            <a:r>
              <a:rPr lang="en-US" dirty="0" smtClean="0"/>
              <a:t>“Could this opportunity provide a pivot that puts you on the trail for making a difference?”</a:t>
            </a:r>
            <a:endParaRPr lang="en-US" dirty="0"/>
          </a:p>
        </p:txBody>
      </p:sp>
      <p:sp>
        <p:nvSpPr>
          <p:cNvPr id="8" name="Content Placeholder 7"/>
          <p:cNvSpPr>
            <a:spLocks noGrp="1"/>
          </p:cNvSpPr>
          <p:nvPr>
            <p:ph idx="15"/>
          </p:nvPr>
        </p:nvSpPr>
        <p:spPr>
          <a:ln>
            <a:noFill/>
          </a:ln>
        </p:spPr>
        <p:txBody>
          <a:bodyPr/>
          <a:lstStyle/>
          <a:p>
            <a:r>
              <a:rPr lang="en-US" dirty="0" smtClean="0"/>
              <a:t>University Registrar</a:t>
            </a:r>
            <a:endParaRPr lang="en-US" dirty="0"/>
          </a:p>
        </p:txBody>
      </p:sp>
      <p:sp>
        <p:nvSpPr>
          <p:cNvPr id="9" name="Content Placeholder 8"/>
          <p:cNvSpPr>
            <a:spLocks noGrp="1"/>
          </p:cNvSpPr>
          <p:nvPr>
            <p:ph idx="16"/>
          </p:nvPr>
        </p:nvSpPr>
        <p:spPr>
          <a:xfrm>
            <a:off x="4496539" y="1052951"/>
            <a:ext cx="4642821" cy="636119"/>
          </a:xfrm>
          <a:ln>
            <a:noFill/>
          </a:ln>
        </p:spPr>
        <p:txBody>
          <a:bodyPr/>
          <a:lstStyle/>
          <a:p>
            <a:r>
              <a:rPr lang="en-US" dirty="0" smtClean="0"/>
              <a:t>From the experts</a:t>
            </a:r>
            <a:endParaRPr lang="en-US" dirty="0"/>
          </a:p>
        </p:txBody>
      </p:sp>
      <p:sp>
        <p:nvSpPr>
          <p:cNvPr id="6" name="Title 5"/>
          <p:cNvSpPr>
            <a:spLocks noGrp="1"/>
          </p:cNvSpPr>
          <p:nvPr>
            <p:ph type="title"/>
          </p:nvPr>
        </p:nvSpPr>
        <p:spPr>
          <a:xfrm>
            <a:off x="181155" y="1208106"/>
            <a:ext cx="6987396" cy="508313"/>
          </a:xfrm>
          <a:ln>
            <a:noFill/>
          </a:ln>
        </p:spPr>
        <p:txBody>
          <a:bodyPr>
            <a:normAutofit fontScale="90000"/>
          </a:bodyPr>
          <a:lstStyle/>
          <a:p>
            <a:r>
              <a:rPr lang="en-US" dirty="0"/>
              <a:t>Anticipating and Creating Career Pivots</a:t>
            </a:r>
          </a:p>
        </p:txBody>
      </p:sp>
    </p:spTree>
    <p:extLst>
      <p:ext uri="{BB962C8B-B14F-4D97-AF65-F5344CB8AC3E}">
        <p14:creationId xmlns:p14="http://schemas.microsoft.com/office/powerpoint/2010/main" val="3498252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3"/>
          </p:nvPr>
        </p:nvSpPr>
        <p:spPr>
          <a:xfrm>
            <a:off x="181155" y="2156604"/>
            <a:ext cx="8795375" cy="4199746"/>
          </a:xfrm>
          <a:ln>
            <a:noFill/>
          </a:ln>
        </p:spPr>
        <p:txBody>
          <a:bodyPr>
            <a:normAutofit/>
          </a:bodyPr>
          <a:lstStyle/>
          <a:p>
            <a:pPr marL="457200" indent="-457200">
              <a:buFont typeface="Arial" panose="020B0604020202020204" pitchFamily="34" charset="0"/>
              <a:buChar char="•"/>
            </a:pPr>
            <a:r>
              <a:rPr lang="en-US" dirty="0" smtClean="0"/>
              <a:t>Who can help you? Who will advocate for you?</a:t>
            </a:r>
          </a:p>
          <a:p>
            <a:pPr marL="457200" indent="-457200">
              <a:buFont typeface="Arial" panose="020B0604020202020204" pitchFamily="34" charset="0"/>
              <a:buChar char="•"/>
            </a:pPr>
            <a:r>
              <a:rPr lang="en-US" dirty="0" smtClean="0"/>
              <a:t>Take on new roles in your current job if you aren’t ready to leave </a:t>
            </a:r>
            <a:endParaRPr lang="en-US" dirty="0"/>
          </a:p>
        </p:txBody>
      </p:sp>
      <p:sp>
        <p:nvSpPr>
          <p:cNvPr id="8" name="Content Placeholder 7"/>
          <p:cNvSpPr>
            <a:spLocks noGrp="1"/>
          </p:cNvSpPr>
          <p:nvPr>
            <p:ph idx="15"/>
          </p:nvPr>
        </p:nvSpPr>
        <p:spPr>
          <a:ln>
            <a:noFill/>
          </a:ln>
        </p:spPr>
        <p:txBody>
          <a:bodyPr/>
          <a:lstStyle/>
          <a:p>
            <a:r>
              <a:rPr lang="en-US" dirty="0" smtClean="0"/>
              <a:t>University Registrar</a:t>
            </a:r>
            <a:endParaRPr lang="en-US" dirty="0"/>
          </a:p>
        </p:txBody>
      </p:sp>
      <p:sp>
        <p:nvSpPr>
          <p:cNvPr id="9" name="Content Placeholder 8"/>
          <p:cNvSpPr>
            <a:spLocks noGrp="1"/>
          </p:cNvSpPr>
          <p:nvPr>
            <p:ph idx="16"/>
          </p:nvPr>
        </p:nvSpPr>
        <p:spPr>
          <a:xfrm>
            <a:off x="4496541" y="1052951"/>
            <a:ext cx="4642821" cy="636119"/>
          </a:xfrm>
          <a:ln>
            <a:noFill/>
          </a:ln>
        </p:spPr>
        <p:txBody>
          <a:bodyPr/>
          <a:lstStyle/>
          <a:p>
            <a:r>
              <a:rPr lang="en-US" dirty="0" smtClean="0"/>
              <a:t>From the experts</a:t>
            </a:r>
            <a:endParaRPr lang="en-US" dirty="0"/>
          </a:p>
        </p:txBody>
      </p:sp>
      <p:sp>
        <p:nvSpPr>
          <p:cNvPr id="6" name="Title 5"/>
          <p:cNvSpPr>
            <a:spLocks noGrp="1"/>
          </p:cNvSpPr>
          <p:nvPr>
            <p:ph type="title"/>
          </p:nvPr>
        </p:nvSpPr>
        <p:spPr>
          <a:xfrm>
            <a:off x="181155" y="1208106"/>
            <a:ext cx="6987396" cy="508313"/>
          </a:xfrm>
          <a:ln>
            <a:noFill/>
          </a:ln>
        </p:spPr>
        <p:txBody>
          <a:bodyPr>
            <a:normAutofit fontScale="90000"/>
          </a:bodyPr>
          <a:lstStyle/>
          <a:p>
            <a:r>
              <a:rPr lang="en-US" dirty="0" smtClean="0"/>
              <a:t>Anticipating and Creating Career Pivots</a:t>
            </a:r>
            <a:endParaRPr lang="en-US" dirty="0"/>
          </a:p>
        </p:txBody>
      </p:sp>
    </p:spTree>
    <p:extLst>
      <p:ext uri="{BB962C8B-B14F-4D97-AF65-F5344CB8AC3E}">
        <p14:creationId xmlns:p14="http://schemas.microsoft.com/office/powerpoint/2010/main" val="235495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3"/>
          </p:nvPr>
        </p:nvSpPr>
        <p:spPr>
          <a:xfrm>
            <a:off x="181155" y="2156604"/>
            <a:ext cx="8795375" cy="4199746"/>
          </a:xfrm>
          <a:ln>
            <a:noFill/>
          </a:ln>
        </p:spPr>
        <p:txBody>
          <a:bodyPr>
            <a:normAutofit/>
          </a:bodyPr>
          <a:lstStyle/>
          <a:p>
            <a:pPr marL="457200" indent="-457200">
              <a:buFont typeface="Arial" panose="020B0604020202020204" pitchFamily="34" charset="0"/>
              <a:buChar char="•"/>
            </a:pPr>
            <a:r>
              <a:rPr lang="en-US" dirty="0" smtClean="0"/>
              <a:t>Six-step method to use your current job to help you get your next job</a:t>
            </a:r>
          </a:p>
          <a:p>
            <a:pPr marL="457200" lvl="1" indent="-457200">
              <a:buFont typeface="+mj-lt"/>
              <a:buAutoNum type="arabicPeriod"/>
            </a:pPr>
            <a:r>
              <a:rPr lang="en-US" dirty="0" smtClean="0"/>
              <a:t>“Learn what you need to know”</a:t>
            </a:r>
          </a:p>
          <a:p>
            <a:pPr marL="800100" lvl="2" indent="-342900"/>
            <a:r>
              <a:rPr lang="en-US" dirty="0" smtClean="0"/>
              <a:t>Find out what skills you will need to do the job you want</a:t>
            </a:r>
          </a:p>
          <a:p>
            <a:pPr marL="457200" lvl="1" indent="-457200">
              <a:buFont typeface="+mj-lt"/>
              <a:buAutoNum type="arabicPeriod"/>
            </a:pPr>
            <a:r>
              <a:rPr lang="en-US" dirty="0" smtClean="0"/>
              <a:t>“Create a development plan”</a:t>
            </a:r>
          </a:p>
          <a:p>
            <a:pPr marL="800100" lvl="2" indent="-342900"/>
            <a:r>
              <a:rPr lang="en-US" dirty="0" smtClean="0"/>
              <a:t>Make a list of what you need to do to gain the skills you will need</a:t>
            </a:r>
          </a:p>
          <a:p>
            <a:pPr marL="800100" lvl="2" indent="-342900"/>
            <a:r>
              <a:rPr lang="en-US" dirty="0" smtClean="0"/>
              <a:t>Do something daily or weekly to help gain these skills</a:t>
            </a:r>
          </a:p>
          <a:p>
            <a:pPr marL="457200" lvl="1" indent="-457200">
              <a:buFont typeface="+mj-lt"/>
              <a:buAutoNum type="arabicPeriod"/>
            </a:pPr>
            <a:r>
              <a:rPr lang="en-US" dirty="0" smtClean="0"/>
              <a:t>“Take feedback survey”</a:t>
            </a:r>
          </a:p>
          <a:p>
            <a:pPr marL="801688" lvl="2" indent="-342900"/>
            <a:r>
              <a:rPr lang="en-US" dirty="0" smtClean="0"/>
              <a:t>Figure out what feedback you have been given previously and figure out what you can do to work on those pieces of information</a:t>
            </a:r>
          </a:p>
        </p:txBody>
      </p:sp>
      <p:sp>
        <p:nvSpPr>
          <p:cNvPr id="8" name="Content Placeholder 7"/>
          <p:cNvSpPr>
            <a:spLocks noGrp="1"/>
          </p:cNvSpPr>
          <p:nvPr>
            <p:ph idx="15"/>
          </p:nvPr>
        </p:nvSpPr>
        <p:spPr>
          <a:ln>
            <a:noFill/>
          </a:ln>
        </p:spPr>
        <p:txBody>
          <a:bodyPr/>
          <a:lstStyle/>
          <a:p>
            <a:r>
              <a:rPr lang="en-US" dirty="0" smtClean="0"/>
              <a:t>University Registrar</a:t>
            </a:r>
            <a:endParaRPr lang="en-US" dirty="0"/>
          </a:p>
        </p:txBody>
      </p:sp>
      <p:sp>
        <p:nvSpPr>
          <p:cNvPr id="9" name="Content Placeholder 8"/>
          <p:cNvSpPr>
            <a:spLocks noGrp="1"/>
          </p:cNvSpPr>
          <p:nvPr>
            <p:ph idx="16"/>
          </p:nvPr>
        </p:nvSpPr>
        <p:spPr>
          <a:xfrm>
            <a:off x="4496535" y="1052951"/>
            <a:ext cx="4642821" cy="636119"/>
          </a:xfrm>
          <a:ln>
            <a:noFill/>
          </a:ln>
        </p:spPr>
        <p:txBody>
          <a:bodyPr/>
          <a:lstStyle/>
          <a:p>
            <a:r>
              <a:rPr lang="en-US" dirty="0" smtClean="0"/>
              <a:t>From the experts</a:t>
            </a:r>
            <a:endParaRPr lang="en-US" dirty="0"/>
          </a:p>
        </p:txBody>
      </p:sp>
      <p:sp>
        <p:nvSpPr>
          <p:cNvPr id="6" name="Title 5"/>
          <p:cNvSpPr>
            <a:spLocks noGrp="1"/>
          </p:cNvSpPr>
          <p:nvPr>
            <p:ph type="title"/>
          </p:nvPr>
        </p:nvSpPr>
        <p:spPr>
          <a:xfrm>
            <a:off x="0" y="1208106"/>
            <a:ext cx="7608498" cy="508313"/>
          </a:xfrm>
          <a:ln>
            <a:noFill/>
          </a:ln>
        </p:spPr>
        <p:txBody>
          <a:bodyPr>
            <a:noAutofit/>
          </a:bodyPr>
          <a:lstStyle/>
          <a:p>
            <a:r>
              <a:rPr lang="en-US" sz="3200" dirty="0" smtClean="0"/>
              <a:t>How To Prepare For Your Dream Career While You’re In The Job You Have Now </a:t>
            </a:r>
            <a:endParaRPr lang="en-US" sz="3200" dirty="0"/>
          </a:p>
        </p:txBody>
      </p:sp>
    </p:spTree>
    <p:extLst>
      <p:ext uri="{BB962C8B-B14F-4D97-AF65-F5344CB8AC3E}">
        <p14:creationId xmlns:p14="http://schemas.microsoft.com/office/powerpoint/2010/main" val="3810411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3"/>
          </p:nvPr>
        </p:nvSpPr>
        <p:spPr>
          <a:xfrm>
            <a:off x="181155" y="2156604"/>
            <a:ext cx="8795375" cy="4199746"/>
          </a:xfrm>
          <a:ln>
            <a:noFill/>
          </a:ln>
        </p:spPr>
        <p:txBody>
          <a:bodyPr>
            <a:normAutofit/>
          </a:bodyPr>
          <a:lstStyle/>
          <a:p>
            <a:pPr marL="457200" indent="-457200">
              <a:buFont typeface="Arial" panose="020B0604020202020204" pitchFamily="34" charset="0"/>
              <a:buChar char="•"/>
            </a:pPr>
            <a:r>
              <a:rPr lang="en-US" dirty="0" smtClean="0"/>
              <a:t>Six-step method to use your current job to help you get your next job</a:t>
            </a:r>
          </a:p>
          <a:p>
            <a:pPr marL="457200" lvl="1" indent="-457200">
              <a:buFont typeface="+mj-lt"/>
              <a:buAutoNum type="arabicPeriod" startAt="4"/>
            </a:pPr>
            <a:r>
              <a:rPr lang="en-US" dirty="0" smtClean="0"/>
              <a:t>“Consult mentors and gatekeepers”</a:t>
            </a:r>
          </a:p>
          <a:p>
            <a:pPr marL="801688" lvl="2" indent="-342900">
              <a:buFont typeface="Arial" panose="020B0604020202020204" pitchFamily="34" charset="0"/>
              <a:buChar char="•"/>
            </a:pPr>
            <a:r>
              <a:rPr lang="en-US" dirty="0" smtClean="0"/>
              <a:t>If you can, talk to your boss. If you can’t, find a mentor</a:t>
            </a:r>
          </a:p>
          <a:p>
            <a:pPr marL="457200" lvl="1" indent="-457200">
              <a:buFont typeface="+mj-lt"/>
              <a:buAutoNum type="arabicPeriod" startAt="4"/>
            </a:pPr>
            <a:r>
              <a:rPr lang="en-US" dirty="0" smtClean="0"/>
              <a:t>“Take advantage of internal training”</a:t>
            </a:r>
          </a:p>
          <a:p>
            <a:pPr marL="801688" lvl="2" indent="-342900">
              <a:buFont typeface="Arial" panose="020B0604020202020204" pitchFamily="34" charset="0"/>
              <a:buChar char="•"/>
            </a:pPr>
            <a:r>
              <a:rPr lang="en-US" dirty="0" smtClean="0"/>
              <a:t>Go to conferences, classes, seminars, etc.</a:t>
            </a:r>
          </a:p>
          <a:p>
            <a:pPr marL="457200" lvl="1" indent="-457200">
              <a:buFont typeface="+mj-lt"/>
              <a:buAutoNum type="arabicPeriod" startAt="4"/>
            </a:pPr>
            <a:r>
              <a:rPr lang="en-US" dirty="0" smtClean="0"/>
              <a:t>“Volunteer”</a:t>
            </a:r>
          </a:p>
          <a:p>
            <a:pPr marL="801688" lvl="2" indent="-342900">
              <a:buFont typeface="Arial" panose="020B0604020202020204" pitchFamily="34" charset="0"/>
              <a:buChar char="•"/>
            </a:pPr>
            <a:r>
              <a:rPr lang="en-US" dirty="0" smtClean="0"/>
              <a:t>Gain experience that doesn’t cost anyone anything</a:t>
            </a:r>
          </a:p>
          <a:p>
            <a:pPr marL="801688" lvl="2" indent="-342900">
              <a:buFont typeface="Arial" panose="020B0604020202020204" pitchFamily="34" charset="0"/>
              <a:buChar char="•"/>
            </a:pPr>
            <a:r>
              <a:rPr lang="en-US" dirty="0" smtClean="0"/>
              <a:t>This shows your dedication and helps you get more experience in a particular area</a:t>
            </a:r>
            <a:endParaRPr lang="en-US" dirty="0"/>
          </a:p>
        </p:txBody>
      </p:sp>
      <p:sp>
        <p:nvSpPr>
          <p:cNvPr id="8" name="Content Placeholder 7"/>
          <p:cNvSpPr>
            <a:spLocks noGrp="1"/>
          </p:cNvSpPr>
          <p:nvPr>
            <p:ph idx="15"/>
          </p:nvPr>
        </p:nvSpPr>
        <p:spPr>
          <a:ln>
            <a:noFill/>
          </a:ln>
        </p:spPr>
        <p:txBody>
          <a:bodyPr/>
          <a:lstStyle/>
          <a:p>
            <a:r>
              <a:rPr lang="en-US" dirty="0" smtClean="0"/>
              <a:t>University Registrar</a:t>
            </a:r>
            <a:endParaRPr lang="en-US" dirty="0"/>
          </a:p>
        </p:txBody>
      </p:sp>
      <p:sp>
        <p:nvSpPr>
          <p:cNvPr id="9" name="Content Placeholder 8"/>
          <p:cNvSpPr>
            <a:spLocks noGrp="1"/>
          </p:cNvSpPr>
          <p:nvPr>
            <p:ph idx="16"/>
          </p:nvPr>
        </p:nvSpPr>
        <p:spPr>
          <a:xfrm>
            <a:off x="4496535" y="1052951"/>
            <a:ext cx="4642821" cy="636119"/>
          </a:xfrm>
          <a:ln>
            <a:noFill/>
          </a:ln>
        </p:spPr>
        <p:txBody>
          <a:bodyPr/>
          <a:lstStyle/>
          <a:p>
            <a:r>
              <a:rPr lang="en-US" dirty="0" smtClean="0"/>
              <a:t>From the experts</a:t>
            </a:r>
            <a:endParaRPr lang="en-US" dirty="0"/>
          </a:p>
        </p:txBody>
      </p:sp>
      <p:sp>
        <p:nvSpPr>
          <p:cNvPr id="6" name="Title 5"/>
          <p:cNvSpPr>
            <a:spLocks noGrp="1"/>
          </p:cNvSpPr>
          <p:nvPr>
            <p:ph type="title"/>
          </p:nvPr>
        </p:nvSpPr>
        <p:spPr>
          <a:xfrm>
            <a:off x="0" y="1208106"/>
            <a:ext cx="7608498" cy="508313"/>
          </a:xfrm>
          <a:ln>
            <a:noFill/>
          </a:ln>
        </p:spPr>
        <p:txBody>
          <a:bodyPr>
            <a:noAutofit/>
          </a:bodyPr>
          <a:lstStyle/>
          <a:p>
            <a:r>
              <a:rPr lang="en-US" sz="3200" dirty="0" smtClean="0"/>
              <a:t>How To Prepare For Your Dream Career While You’re In The Job You Have Now </a:t>
            </a:r>
            <a:endParaRPr lang="en-US" sz="3200" dirty="0"/>
          </a:p>
        </p:txBody>
      </p:sp>
    </p:spTree>
    <p:extLst>
      <p:ext uri="{BB962C8B-B14F-4D97-AF65-F5344CB8AC3E}">
        <p14:creationId xmlns:p14="http://schemas.microsoft.com/office/powerpoint/2010/main" val="3182759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22171</TotalTime>
  <Words>1653</Words>
  <Application>Microsoft Office PowerPoint</Application>
  <PresentationFormat>On-screen Show (4:3)</PresentationFormat>
  <Paragraphs>192</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barlow semi condensed</vt:lpstr>
      <vt:lpstr>Calibri</vt:lpstr>
      <vt:lpstr>2_Title Slide</vt:lpstr>
      <vt:lpstr>Content Slide</vt:lpstr>
      <vt:lpstr>PowerPoint Presentation</vt:lpstr>
      <vt:lpstr>PowerPoint Presentation</vt:lpstr>
      <vt:lpstr>PowerPoint Presentation</vt:lpstr>
      <vt:lpstr>PowerPoint Presentation</vt:lpstr>
      <vt:lpstr>7 Ways to Lay the Groundwork for Your Next Job (Even if You Don't Know What it Is)</vt:lpstr>
      <vt:lpstr>Anticipating and Creating Career Pivots</vt:lpstr>
      <vt:lpstr>Anticipating and Creating Career Pivots</vt:lpstr>
      <vt:lpstr>How To Prepare For Your Dream Career While You’re In The Job You Have Now </vt:lpstr>
      <vt:lpstr>How To Prepare For Your Dream Career While You’re In The Job You Have Now </vt:lpstr>
      <vt:lpstr>Envision what comes next</vt:lpstr>
      <vt:lpstr>What to do now</vt:lpstr>
      <vt:lpstr>What to do now</vt:lpstr>
      <vt:lpstr>What to do now</vt:lpstr>
      <vt:lpstr>Prepare for Interviews</vt:lpstr>
      <vt:lpstr>Discussion</vt:lpstr>
      <vt:lpstr>PowerPoint Presentation</vt:lpstr>
      <vt:lpstr>Citations</vt:lpstr>
    </vt:vector>
  </TitlesOfParts>
  <Manager/>
  <Company>OSU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Jacquie Aberegg</dc:creator>
  <cp:keywords/>
  <dc:description/>
  <cp:lastModifiedBy>Bulow, Bob</cp:lastModifiedBy>
  <cp:revision>96</cp:revision>
  <cp:lastPrinted>2019-07-16T13:37:59Z</cp:lastPrinted>
  <dcterms:created xsi:type="dcterms:W3CDTF">2013-05-24T18:55:25Z</dcterms:created>
  <dcterms:modified xsi:type="dcterms:W3CDTF">2019-07-22T14:57:07Z</dcterms:modified>
  <cp:category/>
</cp:coreProperties>
</file>