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3"/>
  </p:notesMasterIdLst>
  <p:sldIdLst>
    <p:sldId id="256" r:id="rId5"/>
    <p:sldId id="259" r:id="rId6"/>
    <p:sldId id="260" r:id="rId7"/>
    <p:sldId id="257" r:id="rId8"/>
    <p:sldId id="263" r:id="rId9"/>
    <p:sldId id="258" r:id="rId10"/>
    <p:sldId id="261" r:id="rId11"/>
    <p:sldId id="262"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81852" autoAdjust="0"/>
  </p:normalViewPr>
  <p:slideViewPr>
    <p:cSldViewPr snapToGrid="0" snapToObjects="1">
      <p:cViewPr varScale="1">
        <p:scale>
          <a:sx n="126" d="100"/>
          <a:sy n="126" d="100"/>
        </p:scale>
        <p:origin x="816" y="11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6A84F-F7D0-4368-BC48-4221E567AB61}" type="datetimeFigureOut">
              <a:rPr lang="en-US" smtClean="0"/>
              <a:t>7/10/2019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7B144-364C-4F69-B138-808018F84B45}" type="slidenum">
              <a:rPr lang="en-US" smtClean="0"/>
              <a:t>‹#›</a:t>
            </a:fld>
            <a:endParaRPr lang="en-US"/>
          </a:p>
        </p:txBody>
      </p:sp>
    </p:spTree>
    <p:extLst>
      <p:ext uri="{BB962C8B-B14F-4D97-AF65-F5344CB8AC3E}">
        <p14:creationId xmlns:p14="http://schemas.microsoft.com/office/powerpoint/2010/main" val="351373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87B144-364C-4F69-B138-808018F84B45}" type="slidenum">
              <a:rPr lang="en-US" smtClean="0"/>
              <a:t>1</a:t>
            </a:fld>
            <a:endParaRPr lang="en-US"/>
          </a:p>
        </p:txBody>
      </p:sp>
    </p:spTree>
    <p:extLst>
      <p:ext uri="{BB962C8B-B14F-4D97-AF65-F5344CB8AC3E}">
        <p14:creationId xmlns:p14="http://schemas.microsoft.com/office/powerpoint/2010/main" val="122177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website has been updated several times but students did not want to read it: Information overload and hard to understand administrative codes.</a:t>
            </a:r>
          </a:p>
          <a:p>
            <a:r>
              <a:rPr lang="en-US" dirty="0"/>
              <a:t>Time spent answering general eligibility questions interfered with processing applications.</a:t>
            </a:r>
          </a:p>
          <a:p>
            <a:r>
              <a:rPr lang="en-US" dirty="0"/>
              <a:t>Students sent incomplete applications because they did not understand why certain supporting documents are required.</a:t>
            </a:r>
          </a:p>
          <a:p>
            <a:endParaRPr lang="en-US" dirty="0"/>
          </a:p>
        </p:txBody>
      </p:sp>
      <p:sp>
        <p:nvSpPr>
          <p:cNvPr id="4" name="Slide Number Placeholder 3"/>
          <p:cNvSpPr>
            <a:spLocks noGrp="1"/>
          </p:cNvSpPr>
          <p:nvPr>
            <p:ph type="sldNum" sz="quarter" idx="5"/>
          </p:nvPr>
        </p:nvSpPr>
        <p:spPr/>
        <p:txBody>
          <a:bodyPr/>
          <a:lstStyle/>
          <a:p>
            <a:fld id="{0387B144-364C-4F69-B138-808018F84B45}" type="slidenum">
              <a:rPr lang="en-US" smtClean="0"/>
              <a:t>2</a:t>
            </a:fld>
            <a:endParaRPr lang="en-US"/>
          </a:p>
        </p:txBody>
      </p:sp>
    </p:spTree>
    <p:extLst>
      <p:ext uri="{BB962C8B-B14F-4D97-AF65-F5344CB8AC3E}">
        <p14:creationId xmlns:p14="http://schemas.microsoft.com/office/powerpoint/2010/main" val="284085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chose to hire a cast of our own CCM students. This was an opportunity to assist in their training on camera for commercials, plus the students were paid for their participation which allowed them to pay fees associated with professional acting.</a:t>
            </a:r>
          </a:p>
          <a:p>
            <a:pPr marL="171450" indent="-171450">
              <a:buFont typeface="Arial" panose="020B0604020202020204" pitchFamily="34" charset="0"/>
              <a:buChar char="•"/>
            </a:pPr>
            <a:r>
              <a:rPr lang="en-US" dirty="0"/>
              <a:t>Auditions were held and approximately 15 student videos were sent for us to review and select 2 students. </a:t>
            </a:r>
          </a:p>
          <a:p>
            <a:pPr marL="171450" indent="-171450">
              <a:buFont typeface="Arial" panose="020B0604020202020204" pitchFamily="34" charset="0"/>
              <a:buChar char="•"/>
            </a:pPr>
            <a:r>
              <a:rPr lang="en-US" dirty="0"/>
              <a:t>Students can relate to a video of their peers explaining the residency process in everyday language.</a:t>
            </a:r>
          </a:p>
        </p:txBody>
      </p:sp>
      <p:sp>
        <p:nvSpPr>
          <p:cNvPr id="4" name="Slide Number Placeholder 3"/>
          <p:cNvSpPr>
            <a:spLocks noGrp="1"/>
          </p:cNvSpPr>
          <p:nvPr>
            <p:ph type="sldNum" sz="quarter" idx="5"/>
          </p:nvPr>
        </p:nvSpPr>
        <p:spPr/>
        <p:txBody>
          <a:bodyPr/>
          <a:lstStyle/>
          <a:p>
            <a:fld id="{0387B144-364C-4F69-B138-808018F84B45}" type="slidenum">
              <a:rPr lang="en-US" smtClean="0"/>
              <a:t>3</a:t>
            </a:fld>
            <a:endParaRPr lang="en-US"/>
          </a:p>
        </p:txBody>
      </p:sp>
    </p:spTree>
    <p:extLst>
      <p:ext uri="{BB962C8B-B14F-4D97-AF65-F5344CB8AC3E}">
        <p14:creationId xmlns:p14="http://schemas.microsoft.com/office/powerpoint/2010/main" val="146134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87B144-364C-4F69-B138-808018F84B45}" type="slidenum">
              <a:rPr lang="en-US" smtClean="0"/>
              <a:t>4</a:t>
            </a:fld>
            <a:endParaRPr lang="en-US"/>
          </a:p>
        </p:txBody>
      </p:sp>
    </p:spTree>
    <p:extLst>
      <p:ext uri="{BB962C8B-B14F-4D97-AF65-F5344CB8AC3E}">
        <p14:creationId xmlns:p14="http://schemas.microsoft.com/office/powerpoint/2010/main" val="95386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87B144-364C-4F69-B138-808018F84B45}" type="slidenum">
              <a:rPr lang="en-US" smtClean="0"/>
              <a:t>6</a:t>
            </a:fld>
            <a:endParaRPr lang="en-US"/>
          </a:p>
        </p:txBody>
      </p:sp>
    </p:spTree>
    <p:extLst>
      <p:ext uri="{BB962C8B-B14F-4D97-AF65-F5344CB8AC3E}">
        <p14:creationId xmlns:p14="http://schemas.microsoft.com/office/powerpoint/2010/main" val="81990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87B144-364C-4F69-B138-808018F84B45}" type="slidenum">
              <a:rPr lang="en-US" smtClean="0"/>
              <a:t>7</a:t>
            </a:fld>
            <a:endParaRPr lang="en-US"/>
          </a:p>
        </p:txBody>
      </p:sp>
    </p:spTree>
    <p:extLst>
      <p:ext uri="{BB962C8B-B14F-4D97-AF65-F5344CB8AC3E}">
        <p14:creationId xmlns:p14="http://schemas.microsoft.com/office/powerpoint/2010/main" val="307527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87B144-364C-4F69-B138-808018F84B45}" type="slidenum">
              <a:rPr lang="en-US" smtClean="0"/>
              <a:t>8</a:t>
            </a:fld>
            <a:endParaRPr lang="en-US"/>
          </a:p>
        </p:txBody>
      </p:sp>
    </p:spTree>
    <p:extLst>
      <p:ext uri="{BB962C8B-B14F-4D97-AF65-F5344CB8AC3E}">
        <p14:creationId xmlns:p14="http://schemas.microsoft.com/office/powerpoint/2010/main" val="285555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322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1"/>
            <a:ext cx="8229600" cy="25312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7/10/2019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Gk5KY3Z_33E?start=1" TargetMode="External"/><Relationship Id="rId5" Type="http://schemas.openxmlformats.org/officeDocument/2006/relationships/image" Target="../media/image5.png"/><Relationship Id="rId4" Type="http://schemas.openxmlformats.org/officeDocument/2006/relationships/hyperlink" Target="https://www.youtube.com/watch?v=Gk5KY3Z_33E&amp;feature=youtu.b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33945"/>
            <a:ext cx="7772400" cy="1102519"/>
          </a:xfrm>
        </p:spPr>
        <p:txBody>
          <a:bodyPr>
            <a:normAutofit fontScale="90000"/>
          </a:bodyPr>
          <a:lstStyle/>
          <a:p>
            <a:r>
              <a:rPr lang="en-US" altLang="en-US" dirty="0"/>
              <a:t>University of Cincinnati </a:t>
            </a:r>
            <a:br>
              <a:rPr lang="en-US" altLang="en-US" dirty="0"/>
            </a:br>
            <a:r>
              <a:rPr lang="en-US" altLang="en-US" sz="4000" dirty="0"/>
              <a:t>Residency</a:t>
            </a:r>
            <a:r>
              <a:rPr lang="en-US" altLang="en-US" dirty="0"/>
              <a:t/>
            </a:r>
            <a:br>
              <a:rPr lang="en-US" altLang="en-US" dirty="0"/>
            </a:br>
            <a:r>
              <a:rPr lang="en-US" altLang="en-US" sz="1800" dirty="0"/>
              <a:t/>
            </a:r>
            <a:br>
              <a:rPr lang="en-US" altLang="en-US" sz="1800" dirty="0"/>
            </a:br>
            <a:endParaRPr lang="en-US" dirty="0"/>
          </a:p>
        </p:txBody>
      </p:sp>
      <p:pic>
        <p:nvPicPr>
          <p:cNvPr id="4" name="Picture 3" descr="https://www.uc.edu/content/dam/uc/ucomm/images/maincampusphoto_video/SIGN.jpg">
            <a:extLst>
              <a:ext uri="{FF2B5EF4-FFF2-40B4-BE49-F238E27FC236}">
                <a16:creationId xmlns:a16="http://schemas.microsoft.com/office/drawing/2014/main" id="{3972B983-9E2C-4AD0-B5D8-47D42A332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988" y="2038858"/>
            <a:ext cx="4404023" cy="22179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A97BB50-75B3-4846-A54B-28E339D746FA}"/>
              </a:ext>
            </a:extLst>
          </p:cNvPr>
          <p:cNvSpPr/>
          <p:nvPr/>
        </p:nvSpPr>
        <p:spPr>
          <a:xfrm>
            <a:off x="1206230" y="4239753"/>
            <a:ext cx="6906638" cy="707886"/>
          </a:xfrm>
          <a:prstGeom prst="rect">
            <a:avLst/>
          </a:prstGeom>
        </p:spPr>
        <p:txBody>
          <a:bodyPr wrap="square">
            <a:spAutoFit/>
          </a:bodyPr>
          <a:lstStyle/>
          <a:p>
            <a:pPr algn="ctr"/>
            <a:r>
              <a:rPr lang="en-US" altLang="en-US" sz="2400" dirty="0"/>
              <a:t>Office of the Registrar</a:t>
            </a:r>
            <a:br>
              <a:rPr lang="en-US" altLang="en-US" sz="2400" dirty="0"/>
            </a:br>
            <a:r>
              <a:rPr lang="en-US" altLang="en-US" sz="1600" dirty="0"/>
              <a:t>Ann Latham: Associate Registrar &amp; Dawn Evans: Residency Program Manager</a:t>
            </a:r>
            <a:endParaRPr lang="en-US" sz="1600" dirty="0"/>
          </a:p>
        </p:txBody>
      </p:sp>
    </p:spTree>
    <p:extLst>
      <p:ext uri="{BB962C8B-B14F-4D97-AF65-F5344CB8AC3E}">
        <p14:creationId xmlns:p14="http://schemas.microsoft.com/office/powerpoint/2010/main" val="132374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7740-6C58-457F-9FA1-9AB105B0B3BD}"/>
              </a:ext>
            </a:extLst>
          </p:cNvPr>
          <p:cNvSpPr>
            <a:spLocks noGrp="1"/>
          </p:cNvSpPr>
          <p:nvPr>
            <p:ph type="title"/>
          </p:nvPr>
        </p:nvSpPr>
        <p:spPr>
          <a:xfrm>
            <a:off x="457200" y="955008"/>
            <a:ext cx="8229600" cy="857250"/>
          </a:xfrm>
        </p:spPr>
        <p:txBody>
          <a:bodyPr>
            <a:noAutofit/>
          </a:bodyPr>
          <a:lstStyle/>
          <a:p>
            <a:r>
              <a:rPr lang="en-US" sz="4000" dirty="0"/>
              <a:t>The Goal</a:t>
            </a:r>
          </a:p>
        </p:txBody>
      </p:sp>
      <p:sp>
        <p:nvSpPr>
          <p:cNvPr id="3" name="Content Placeholder 2">
            <a:extLst>
              <a:ext uri="{FF2B5EF4-FFF2-40B4-BE49-F238E27FC236}">
                <a16:creationId xmlns:a16="http://schemas.microsoft.com/office/drawing/2014/main" id="{89CAA0FC-0FF3-47A3-8855-3B8A521E9B15}"/>
              </a:ext>
            </a:extLst>
          </p:cNvPr>
          <p:cNvSpPr>
            <a:spLocks noGrp="1"/>
          </p:cNvSpPr>
          <p:nvPr>
            <p:ph idx="1"/>
          </p:nvPr>
        </p:nvSpPr>
        <p:spPr>
          <a:xfrm>
            <a:off x="457200" y="1692612"/>
            <a:ext cx="8229600" cy="2373550"/>
          </a:xfrm>
        </p:spPr>
        <p:txBody>
          <a:bodyPr>
            <a:normAutofit lnSpcReduction="10000"/>
          </a:bodyPr>
          <a:lstStyle/>
          <a:p>
            <a:r>
              <a:rPr lang="en-US" sz="2400" dirty="0"/>
              <a:t>Provide easy to understand residency facts and eligibility requirements for students and parents</a:t>
            </a:r>
          </a:p>
          <a:p>
            <a:r>
              <a:rPr lang="en-US" sz="2400" dirty="0"/>
              <a:t>Reduce the number of email, phone call, and walk-in inquiries about residency</a:t>
            </a:r>
          </a:p>
          <a:p>
            <a:r>
              <a:rPr lang="en-US" sz="2400" dirty="0"/>
              <a:t>Reduce the number of incomplete residency applications and potentially eliminate ineligible </a:t>
            </a:r>
            <a:r>
              <a:rPr lang="en-US" sz="2400"/>
              <a:t>student submissions. </a:t>
            </a:r>
            <a:endParaRPr lang="en-US" sz="2400" dirty="0"/>
          </a:p>
          <a:p>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E4B5AD0B-2F89-40C1-A9F5-F65F8DA55079}"/>
              </a:ext>
            </a:extLst>
          </p:cNvPr>
          <p:cNvSpPr txBox="1"/>
          <p:nvPr/>
        </p:nvSpPr>
        <p:spPr>
          <a:xfrm>
            <a:off x="4156670" y="5773729"/>
            <a:ext cx="1329730" cy="530223"/>
          </a:xfrm>
          <a:prstGeom prst="rect">
            <a:avLst/>
          </a:prstGeom>
          <a:noFill/>
        </p:spPr>
        <p:txBody>
          <a:bodyPr wrap="square" rtlCol="0">
            <a:spAutoFit/>
          </a:bodyPr>
          <a:lstStyle/>
          <a:p>
            <a:endParaRPr lang="en-US" dirty="0"/>
          </a:p>
        </p:txBody>
      </p:sp>
      <p:pic>
        <p:nvPicPr>
          <p:cNvPr id="1032" name="Picture 8" descr="Related image">
            <a:extLst>
              <a:ext uri="{FF2B5EF4-FFF2-40B4-BE49-F238E27FC236}">
                <a16:creationId xmlns:a16="http://schemas.microsoft.com/office/drawing/2014/main" id="{77062F4F-0777-4262-A906-A411619B2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994" y="3714445"/>
            <a:ext cx="1905406" cy="142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2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CFF2-C4FF-4C9D-BF55-67BE88D9B449}"/>
              </a:ext>
            </a:extLst>
          </p:cNvPr>
          <p:cNvSpPr>
            <a:spLocks noGrp="1"/>
          </p:cNvSpPr>
          <p:nvPr>
            <p:ph type="title"/>
          </p:nvPr>
        </p:nvSpPr>
        <p:spPr>
          <a:xfrm>
            <a:off x="1352145" y="1063229"/>
            <a:ext cx="5972783" cy="857250"/>
          </a:xfrm>
        </p:spPr>
        <p:txBody>
          <a:bodyPr>
            <a:normAutofit/>
          </a:bodyPr>
          <a:lstStyle/>
          <a:p>
            <a:r>
              <a:rPr lang="en-US" sz="4000" dirty="0"/>
              <a:t>The Solution: YouTube</a:t>
            </a:r>
          </a:p>
        </p:txBody>
      </p:sp>
      <p:sp>
        <p:nvSpPr>
          <p:cNvPr id="3" name="Content Placeholder 2">
            <a:extLst>
              <a:ext uri="{FF2B5EF4-FFF2-40B4-BE49-F238E27FC236}">
                <a16:creationId xmlns:a16="http://schemas.microsoft.com/office/drawing/2014/main" id="{9FEEF2B1-48CA-4BE0-BB52-C2FEB10A012E}"/>
              </a:ext>
            </a:extLst>
          </p:cNvPr>
          <p:cNvSpPr>
            <a:spLocks noGrp="1"/>
          </p:cNvSpPr>
          <p:nvPr>
            <p:ph idx="1"/>
          </p:nvPr>
        </p:nvSpPr>
        <p:spPr/>
        <p:txBody>
          <a:bodyPr>
            <a:normAutofit fontScale="92500" lnSpcReduction="20000"/>
          </a:bodyPr>
          <a:lstStyle/>
          <a:p>
            <a:r>
              <a:rPr lang="en-US" sz="2800" dirty="0"/>
              <a:t>Contact UC’s Marketing &amp; Communications department to discuss options for a residency video:</a:t>
            </a:r>
          </a:p>
          <a:p>
            <a:pPr lvl="1"/>
            <a:r>
              <a:rPr lang="en-US" sz="2000" dirty="0"/>
              <a:t>Photo and graphics video</a:t>
            </a:r>
          </a:p>
          <a:p>
            <a:pPr lvl="1"/>
            <a:r>
              <a:rPr lang="en-US" sz="2000" dirty="0"/>
              <a:t>Animation video</a:t>
            </a:r>
          </a:p>
          <a:p>
            <a:pPr lvl="1"/>
            <a:r>
              <a:rPr lang="en-US" sz="2000" dirty="0"/>
              <a:t>Video with actors</a:t>
            </a:r>
          </a:p>
          <a:p>
            <a:r>
              <a:rPr lang="en-US" sz="2800" dirty="0"/>
              <a:t>Write a script (and rewrite)</a:t>
            </a:r>
          </a:p>
          <a:p>
            <a:r>
              <a:rPr lang="en-US" sz="2800" dirty="0"/>
              <a:t>Schedule the shoot</a:t>
            </a:r>
          </a:p>
          <a:p>
            <a:pPr lvl="1"/>
            <a:endParaRPr lang="en-US" dirty="0"/>
          </a:p>
          <a:p>
            <a:pPr lvl="1"/>
            <a:endParaRPr lang="en-US" dirty="0"/>
          </a:p>
          <a:p>
            <a:pPr lvl="1"/>
            <a:endParaRPr lang="en-US" dirty="0"/>
          </a:p>
        </p:txBody>
      </p:sp>
      <p:pic>
        <p:nvPicPr>
          <p:cNvPr id="3076" name="Picture 4" descr="Image result for bright idea">
            <a:extLst>
              <a:ext uri="{FF2B5EF4-FFF2-40B4-BE49-F238E27FC236}">
                <a16:creationId xmlns:a16="http://schemas.microsoft.com/office/drawing/2014/main" id="{A16A7E98-CFF6-46E9-8B9E-206E0E1BB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928" y="959264"/>
            <a:ext cx="107977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1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6B23-A307-4188-A82D-F0FFD72F4568}"/>
              </a:ext>
            </a:extLst>
          </p:cNvPr>
          <p:cNvSpPr>
            <a:spLocks noGrp="1"/>
          </p:cNvSpPr>
          <p:nvPr>
            <p:ph type="title"/>
          </p:nvPr>
        </p:nvSpPr>
        <p:spPr>
          <a:xfrm>
            <a:off x="1332690" y="4200033"/>
            <a:ext cx="6011693" cy="328116"/>
          </a:xfrm>
        </p:spPr>
        <p:txBody>
          <a:bodyPr>
            <a:normAutofit/>
          </a:bodyPr>
          <a:lstStyle/>
          <a:p>
            <a:r>
              <a:rPr lang="en-US" sz="1200" dirty="0">
                <a:hlinkClick r:id="rId4"/>
              </a:rPr>
              <a:t>https://www.youtube.com/watch?v=Gk5KY3Z_33E&amp;feature=youtu.be</a:t>
            </a:r>
            <a:endParaRPr lang="en-US" sz="1200" dirty="0"/>
          </a:p>
        </p:txBody>
      </p:sp>
      <p:pic>
        <p:nvPicPr>
          <p:cNvPr id="7" name="Online Media 6">
            <a:hlinkClick r:id="" action="ppaction://media"/>
            <a:extLst>
              <a:ext uri="{FF2B5EF4-FFF2-40B4-BE49-F238E27FC236}">
                <a16:creationId xmlns:a16="http://schemas.microsoft.com/office/drawing/2014/main" id="{25B9E65F-F5EF-4326-98EB-A240DF99BA2D}"/>
              </a:ext>
            </a:extLst>
          </p:cNvPr>
          <p:cNvPicPr>
            <a:picLocks noGrp="1" noRot="1" noChangeAspect="1"/>
          </p:cNvPicPr>
          <p:nvPr>
            <p:ph idx="1"/>
            <a:videoFile r:link="rId1"/>
          </p:nvPr>
        </p:nvPicPr>
        <p:blipFill>
          <a:blip r:embed="rId5"/>
          <a:stretch>
            <a:fillRect/>
          </a:stretch>
        </p:blipFill>
        <p:spPr>
          <a:xfrm>
            <a:off x="2052537" y="1657384"/>
            <a:ext cx="4572000" cy="2571750"/>
          </a:xfrm>
          <a:prstGeom prst="rect">
            <a:avLst/>
          </a:prstGeom>
        </p:spPr>
      </p:pic>
      <p:sp>
        <p:nvSpPr>
          <p:cNvPr id="8" name="Title 1">
            <a:extLst>
              <a:ext uri="{FF2B5EF4-FFF2-40B4-BE49-F238E27FC236}">
                <a16:creationId xmlns:a16="http://schemas.microsoft.com/office/drawing/2014/main" id="{A1607667-BB7F-4C96-99C3-CCBCB482AB9A}"/>
              </a:ext>
            </a:extLst>
          </p:cNvPr>
          <p:cNvSpPr txBox="1">
            <a:spLocks/>
          </p:cNvSpPr>
          <p:nvPr/>
        </p:nvSpPr>
        <p:spPr>
          <a:xfrm>
            <a:off x="1094361" y="950797"/>
            <a:ext cx="6955277" cy="65588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200" dirty="0"/>
          </a:p>
        </p:txBody>
      </p:sp>
      <p:sp>
        <p:nvSpPr>
          <p:cNvPr id="9" name="TextBox 8">
            <a:extLst>
              <a:ext uri="{FF2B5EF4-FFF2-40B4-BE49-F238E27FC236}">
                <a16:creationId xmlns:a16="http://schemas.microsoft.com/office/drawing/2014/main" id="{302FED1B-2BFD-428B-BDBD-97CA07BF7BD1}"/>
              </a:ext>
            </a:extLst>
          </p:cNvPr>
          <p:cNvSpPr txBox="1"/>
          <p:nvPr/>
        </p:nvSpPr>
        <p:spPr>
          <a:xfrm>
            <a:off x="1614792" y="873057"/>
            <a:ext cx="5447490" cy="769441"/>
          </a:xfrm>
          <a:prstGeom prst="rect">
            <a:avLst/>
          </a:prstGeom>
          <a:noFill/>
        </p:spPr>
        <p:txBody>
          <a:bodyPr wrap="square" rtlCol="0">
            <a:spAutoFit/>
          </a:bodyPr>
          <a:lstStyle/>
          <a:p>
            <a:pPr algn="ctr"/>
            <a:r>
              <a:rPr lang="en-US" sz="4400" b="1" dirty="0"/>
              <a:t>The Finished Product</a:t>
            </a:r>
          </a:p>
        </p:txBody>
      </p:sp>
    </p:spTree>
    <p:extLst>
      <p:ext uri="{BB962C8B-B14F-4D97-AF65-F5344CB8AC3E}">
        <p14:creationId xmlns:p14="http://schemas.microsoft.com/office/powerpoint/2010/main" val="121240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E39F-E4FE-405C-9506-FA50B4E3B69A}"/>
              </a:ext>
            </a:extLst>
          </p:cNvPr>
          <p:cNvSpPr>
            <a:spLocks noGrp="1"/>
          </p:cNvSpPr>
          <p:nvPr>
            <p:ph type="title"/>
          </p:nvPr>
        </p:nvSpPr>
        <p:spPr/>
        <p:txBody>
          <a:bodyPr/>
          <a:lstStyle/>
          <a:p>
            <a:r>
              <a:rPr lang="en-US" dirty="0"/>
              <a:t>Questions?</a:t>
            </a:r>
          </a:p>
        </p:txBody>
      </p:sp>
      <p:pic>
        <p:nvPicPr>
          <p:cNvPr id="4" name="Picture 2" descr="Image result for questions">
            <a:extLst>
              <a:ext uri="{FF2B5EF4-FFF2-40B4-BE49-F238E27FC236}">
                <a16:creationId xmlns:a16="http://schemas.microsoft.com/office/drawing/2014/main" id="{5BC06774-925B-4AA4-B5D4-79AD34E91C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5968" y="2057400"/>
            <a:ext cx="2532063" cy="253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0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3CE6-6A5C-426F-8660-47FFEF4176AB}"/>
              </a:ext>
            </a:extLst>
          </p:cNvPr>
          <p:cNvSpPr>
            <a:spLocks noGrp="1"/>
          </p:cNvSpPr>
          <p:nvPr>
            <p:ph type="title"/>
          </p:nvPr>
        </p:nvSpPr>
        <p:spPr>
          <a:xfrm>
            <a:off x="272374" y="856034"/>
            <a:ext cx="8414426" cy="1546698"/>
          </a:xfrm>
        </p:spPr>
        <p:txBody>
          <a:bodyPr>
            <a:normAutofit fontScale="90000"/>
          </a:bodyPr>
          <a:lstStyle/>
          <a:p>
            <a:r>
              <a:rPr lang="en-US" sz="3600" dirty="0"/>
              <a:t>New for Fall 2020:Early Residency Decisions</a:t>
            </a:r>
            <a:r>
              <a:rPr lang="en-US" dirty="0"/>
              <a:t/>
            </a:r>
            <a:br>
              <a:rPr lang="en-US" dirty="0"/>
            </a:br>
            <a:endParaRPr lang="en-US" dirty="0"/>
          </a:p>
        </p:txBody>
      </p:sp>
      <p:sp>
        <p:nvSpPr>
          <p:cNvPr id="3" name="Content Placeholder 2">
            <a:extLst>
              <a:ext uri="{FF2B5EF4-FFF2-40B4-BE49-F238E27FC236}">
                <a16:creationId xmlns:a16="http://schemas.microsoft.com/office/drawing/2014/main" id="{148CA437-F7E0-476C-8B90-7B8F218154AA}"/>
              </a:ext>
            </a:extLst>
          </p:cNvPr>
          <p:cNvSpPr>
            <a:spLocks noGrp="1"/>
          </p:cNvSpPr>
          <p:nvPr>
            <p:ph idx="1"/>
          </p:nvPr>
        </p:nvSpPr>
        <p:spPr>
          <a:xfrm>
            <a:off x="457200" y="1673157"/>
            <a:ext cx="8229600" cy="3297677"/>
          </a:xfrm>
        </p:spPr>
        <p:txBody>
          <a:bodyPr>
            <a:normAutofit fontScale="40000" lnSpcReduction="20000"/>
          </a:bodyPr>
          <a:lstStyle/>
          <a:p>
            <a:r>
              <a:rPr lang="en-US" sz="4200" b="1" dirty="0"/>
              <a:t>WHY:</a:t>
            </a:r>
            <a:r>
              <a:rPr lang="en-US" sz="4200" dirty="0"/>
              <a:t> New VP of Admissions asked both Financial Aid &amp; Registrar what items for incoming students could be more transparent earlier in the process</a:t>
            </a:r>
          </a:p>
          <a:p>
            <a:endParaRPr lang="en-US" dirty="0"/>
          </a:p>
          <a:p>
            <a:r>
              <a:rPr lang="en-US" sz="4200" b="1" dirty="0"/>
              <a:t>WHO:</a:t>
            </a:r>
            <a:r>
              <a:rPr lang="en-US" sz="4200" dirty="0"/>
              <a:t> </a:t>
            </a:r>
            <a:r>
              <a:rPr lang="en-US" sz="4300" dirty="0"/>
              <a:t>Undergraduate</a:t>
            </a:r>
            <a:r>
              <a:rPr lang="en-US" sz="4200" dirty="0"/>
              <a:t> </a:t>
            </a:r>
            <a:r>
              <a:rPr lang="en-US" sz="4000" dirty="0"/>
              <a:t>Freshman &amp; Transfers: residency decision at Offer</a:t>
            </a:r>
          </a:p>
          <a:p>
            <a:pPr marL="457200" lvl="1" indent="0">
              <a:buNone/>
            </a:pPr>
            <a:r>
              <a:rPr lang="en-US" dirty="0"/>
              <a:t>	   </a:t>
            </a:r>
            <a:r>
              <a:rPr lang="en-US" sz="4300" dirty="0"/>
              <a:t>Graduate, LAW &amp; MED:</a:t>
            </a:r>
            <a:r>
              <a:rPr lang="en-US" sz="4000" dirty="0"/>
              <a:t> residency decision at Confirmation</a:t>
            </a:r>
          </a:p>
          <a:p>
            <a:pPr marL="457200" lvl="1" indent="0">
              <a:buNone/>
            </a:pPr>
            <a:endParaRPr lang="en-US" sz="4000" dirty="0"/>
          </a:p>
          <a:p>
            <a:r>
              <a:rPr lang="en-US" sz="4300" b="1" dirty="0"/>
              <a:t>WHAT:</a:t>
            </a:r>
            <a:r>
              <a:rPr lang="en-US" sz="4300" dirty="0"/>
              <a:t> Automation of the following classifications: </a:t>
            </a:r>
          </a:p>
          <a:p>
            <a:pPr lvl="1"/>
            <a:r>
              <a:rPr lang="en-US" sz="4000" dirty="0"/>
              <a:t>Ohio residency: C1, C2, C4, C8</a:t>
            </a:r>
          </a:p>
          <a:p>
            <a:pPr lvl="1"/>
            <a:r>
              <a:rPr lang="en-US" sz="4000" dirty="0"/>
              <a:t>Indiana Metropolitan rate</a:t>
            </a:r>
          </a:p>
          <a:p>
            <a:pPr lvl="1"/>
            <a:r>
              <a:rPr lang="en-US" sz="4000" dirty="0"/>
              <a:t>Indiana Reciprocity</a:t>
            </a:r>
          </a:p>
          <a:p>
            <a:pPr lvl="1"/>
            <a:r>
              <a:rPr lang="en-US" sz="4000" dirty="0"/>
              <a:t>Kentucky Metropolitan rate</a:t>
            </a:r>
          </a:p>
          <a:p>
            <a:pPr lvl="1"/>
            <a:r>
              <a:rPr lang="en-US" sz="4000" dirty="0"/>
              <a:t>Kentucky Reciprocity</a:t>
            </a:r>
          </a:p>
        </p:txBody>
      </p:sp>
    </p:spTree>
    <p:extLst>
      <p:ext uri="{BB962C8B-B14F-4D97-AF65-F5344CB8AC3E}">
        <p14:creationId xmlns:p14="http://schemas.microsoft.com/office/powerpoint/2010/main" val="111097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9B9F-AE1F-4CBF-A1B4-27D66272C97B}"/>
              </a:ext>
            </a:extLst>
          </p:cNvPr>
          <p:cNvSpPr>
            <a:spLocks noGrp="1"/>
          </p:cNvSpPr>
          <p:nvPr>
            <p:ph type="title"/>
          </p:nvPr>
        </p:nvSpPr>
        <p:spPr>
          <a:xfrm>
            <a:off x="457200" y="917314"/>
            <a:ext cx="8229600" cy="857250"/>
          </a:xfrm>
        </p:spPr>
        <p:txBody>
          <a:bodyPr>
            <a:normAutofit/>
          </a:bodyPr>
          <a:lstStyle/>
          <a:p>
            <a:r>
              <a:rPr lang="en-US" sz="3200" dirty="0"/>
              <a:t>Early Residency Decisions </a:t>
            </a:r>
            <a:r>
              <a:rPr lang="en-US" sz="2200" dirty="0"/>
              <a:t>cont’d</a:t>
            </a:r>
          </a:p>
        </p:txBody>
      </p:sp>
      <p:sp>
        <p:nvSpPr>
          <p:cNvPr id="3" name="Content Placeholder 2">
            <a:extLst>
              <a:ext uri="{FF2B5EF4-FFF2-40B4-BE49-F238E27FC236}">
                <a16:creationId xmlns:a16="http://schemas.microsoft.com/office/drawing/2014/main" id="{0CBE96CF-B1DF-4237-ACF5-F36B1454CF53}"/>
              </a:ext>
            </a:extLst>
          </p:cNvPr>
          <p:cNvSpPr>
            <a:spLocks noGrp="1"/>
          </p:cNvSpPr>
          <p:nvPr>
            <p:ph idx="1"/>
          </p:nvPr>
        </p:nvSpPr>
        <p:spPr>
          <a:xfrm>
            <a:off x="525294" y="1690032"/>
            <a:ext cx="8229600" cy="2531291"/>
          </a:xfrm>
        </p:spPr>
        <p:txBody>
          <a:bodyPr>
            <a:normAutofit/>
          </a:bodyPr>
          <a:lstStyle/>
          <a:p>
            <a:r>
              <a:rPr lang="en-US" sz="2200" b="1" dirty="0"/>
              <a:t>WHY:</a:t>
            </a:r>
            <a:r>
              <a:rPr lang="en-US" sz="2200" dirty="0"/>
              <a:t> </a:t>
            </a:r>
            <a:r>
              <a:rPr lang="en-US" sz="2000" dirty="0"/>
              <a:t>Time savings </a:t>
            </a:r>
          </a:p>
          <a:p>
            <a:pPr lvl="1"/>
            <a:r>
              <a:rPr lang="en-US" sz="1800" dirty="0"/>
              <a:t>2018 applications manually reviewed: 1015</a:t>
            </a:r>
          </a:p>
          <a:p>
            <a:pPr lvl="1"/>
            <a:r>
              <a:rPr lang="en-US" sz="1800" dirty="0"/>
              <a:t>2019 applications manually reviewed thus far: 362</a:t>
            </a:r>
          </a:p>
          <a:p>
            <a:r>
              <a:rPr lang="en-US" sz="2200" b="1" dirty="0"/>
              <a:t>WHEN:</a:t>
            </a:r>
            <a:r>
              <a:rPr lang="en-US" sz="2200" dirty="0"/>
              <a:t> </a:t>
            </a:r>
            <a:r>
              <a:rPr lang="en-US" sz="2000" dirty="0"/>
              <a:t>Soft Launch- Spring 2020</a:t>
            </a:r>
          </a:p>
          <a:p>
            <a:pPr marL="0" indent="0">
              <a:buNone/>
            </a:pPr>
            <a:r>
              <a:rPr lang="en-US" sz="2000" dirty="0"/>
              <a:t> 			Go Live- next incoming freshman class of Fall 2020</a:t>
            </a:r>
          </a:p>
          <a:p>
            <a:endParaRPr lang="en-US" dirty="0"/>
          </a:p>
        </p:txBody>
      </p:sp>
      <p:pic>
        <p:nvPicPr>
          <p:cNvPr id="4098" name="Picture 2" descr="https://www.uc.edu/content/dam/uc/ucomm/images/maincampusphoto_video/090818sTS102.jpg">
            <a:extLst>
              <a:ext uri="{FF2B5EF4-FFF2-40B4-BE49-F238E27FC236}">
                <a16:creationId xmlns:a16="http://schemas.microsoft.com/office/drawing/2014/main" id="{4411A38D-5E1A-43F0-8BB7-4276DA1CC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898840" y="3576859"/>
            <a:ext cx="2348251" cy="147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2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719B-8E90-4B23-B719-5399A5A65666}"/>
              </a:ext>
            </a:extLst>
          </p:cNvPr>
          <p:cNvSpPr>
            <a:spLocks noGrp="1"/>
          </p:cNvSpPr>
          <p:nvPr>
            <p:ph type="title"/>
          </p:nvPr>
        </p:nvSpPr>
        <p:spPr/>
        <p:txBody>
          <a:bodyPr/>
          <a:lstStyle/>
          <a:p>
            <a:r>
              <a:rPr lang="en-US" dirty="0"/>
              <a:t>Questions?</a:t>
            </a:r>
          </a:p>
        </p:txBody>
      </p:sp>
      <p:pic>
        <p:nvPicPr>
          <p:cNvPr id="7170" name="Picture 2" descr="Image result for questions">
            <a:extLst>
              <a:ext uri="{FF2B5EF4-FFF2-40B4-BE49-F238E27FC236}">
                <a16:creationId xmlns:a16="http://schemas.microsoft.com/office/drawing/2014/main" id="{0F2D9D41-09A8-4C07-84E1-E0BE2E5F88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5968" y="2057400"/>
            <a:ext cx="2532063" cy="253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307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sharepoint/v3/field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425</TotalTime>
  <Words>308</Words>
  <Application>Microsoft Office PowerPoint</Application>
  <PresentationFormat>On-screen Show (16:9)</PresentationFormat>
  <Paragraphs>50</Paragraphs>
  <Slides>8</Slides>
  <Notes>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University of Cincinnati  Residency  </vt:lpstr>
      <vt:lpstr>The Goal</vt:lpstr>
      <vt:lpstr>The Solution: YouTube</vt:lpstr>
      <vt:lpstr>https://www.youtube.com/watch?v=Gk5KY3Z_33E&amp;feature=youtu.be</vt:lpstr>
      <vt:lpstr>Questions?</vt:lpstr>
      <vt:lpstr>New for Fall 2020:Early Residency Decisions </vt:lpstr>
      <vt:lpstr>Early Residency Decisions cont’d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Bulow, Bob</cp:lastModifiedBy>
  <cp:revision>62</cp:revision>
  <dcterms:created xsi:type="dcterms:W3CDTF">2010-04-12T23:12:02Z</dcterms:created>
  <dcterms:modified xsi:type="dcterms:W3CDTF">2019-07-10T17:52:54Z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